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70"/>
  </p:notesMasterIdLst>
  <p:sldIdLst>
    <p:sldId id="256" r:id="rId5"/>
    <p:sldId id="1763" r:id="rId6"/>
    <p:sldId id="1765" r:id="rId7"/>
    <p:sldId id="1770" r:id="rId8"/>
    <p:sldId id="1771" r:id="rId9"/>
    <p:sldId id="1768" r:id="rId10"/>
    <p:sldId id="1766" r:id="rId11"/>
    <p:sldId id="1772" r:id="rId12"/>
    <p:sldId id="1773" r:id="rId13"/>
    <p:sldId id="1764" r:id="rId14"/>
    <p:sldId id="1774" r:id="rId15"/>
    <p:sldId id="1805" r:id="rId16"/>
    <p:sldId id="1808" r:id="rId17"/>
    <p:sldId id="1809" r:id="rId18"/>
    <p:sldId id="1810" r:id="rId19"/>
    <p:sldId id="1811" r:id="rId20"/>
    <p:sldId id="1812" r:id="rId21"/>
    <p:sldId id="1813" r:id="rId22"/>
    <p:sldId id="1806" r:id="rId23"/>
    <p:sldId id="1775" r:id="rId24"/>
    <p:sldId id="1776" r:id="rId25"/>
    <p:sldId id="1801" r:id="rId26"/>
    <p:sldId id="1802" r:id="rId27"/>
    <p:sldId id="1803" r:id="rId28"/>
    <p:sldId id="1777" r:id="rId29"/>
    <p:sldId id="1815" r:id="rId30"/>
    <p:sldId id="1816" r:id="rId31"/>
    <p:sldId id="1817" r:id="rId32"/>
    <p:sldId id="1818" r:id="rId33"/>
    <p:sldId id="1819" r:id="rId34"/>
    <p:sldId id="1820" r:id="rId35"/>
    <p:sldId id="1821" r:id="rId36"/>
    <p:sldId id="1823" r:id="rId37"/>
    <p:sldId id="1824" r:id="rId38"/>
    <p:sldId id="1826" r:id="rId39"/>
    <p:sldId id="1827" r:id="rId40"/>
    <p:sldId id="1828" r:id="rId41"/>
    <p:sldId id="1829" r:id="rId42"/>
    <p:sldId id="1830" r:id="rId43"/>
    <p:sldId id="1831" r:id="rId44"/>
    <p:sldId id="1832" r:id="rId45"/>
    <p:sldId id="1833" r:id="rId46"/>
    <p:sldId id="1834" r:id="rId47"/>
    <p:sldId id="1835" r:id="rId48"/>
    <p:sldId id="1836" r:id="rId49"/>
    <p:sldId id="1838" r:id="rId50"/>
    <p:sldId id="1837" r:id="rId51"/>
    <p:sldId id="1839" r:id="rId52"/>
    <p:sldId id="1840" r:id="rId53"/>
    <p:sldId id="1841" r:id="rId54"/>
    <p:sldId id="1778" r:id="rId55"/>
    <p:sldId id="1782" r:id="rId56"/>
    <p:sldId id="1787" r:id="rId57"/>
    <p:sldId id="1786" r:id="rId58"/>
    <p:sldId id="1790" r:id="rId59"/>
    <p:sldId id="1788" r:id="rId60"/>
    <p:sldId id="1785" r:id="rId61"/>
    <p:sldId id="1842" r:id="rId62"/>
    <p:sldId id="1792" r:id="rId63"/>
    <p:sldId id="1793" r:id="rId64"/>
    <p:sldId id="1794" r:id="rId65"/>
    <p:sldId id="1791" r:id="rId66"/>
    <p:sldId id="1844" r:id="rId67"/>
    <p:sldId id="1843" r:id="rId68"/>
    <p:sldId id="1783" r:id="rId69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58707"/>
  </p:normalViewPr>
  <p:slideViewPr>
    <p:cSldViewPr snapToGrid="0">
      <p:cViewPr varScale="1">
        <p:scale>
          <a:sx n="96" d="100"/>
          <a:sy n="96" d="100"/>
        </p:scale>
        <p:origin x="161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F5F48-6FA9-9442-BDD4-4F99F1611D1C}" type="datetimeFigureOut">
              <a:t>19.11.2024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7DF35-FD52-344B-8073-8810C278A25C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355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/>
              <a:t>- [9’] organize @parallel(true) @autodone(false)</a:t>
            </a:r>
          </a:p>
          <a:p>
            <a:r>
              <a:rPr lang="pl-PL"/>
              <a:t>	- set-up folder @parallel(true) @autodone(false)</a:t>
            </a:r>
          </a:p>
          <a:p>
            <a:r>
              <a:rPr lang="pl-PL"/>
              <a:t>	- get data @parallel(true) @autodone(false)</a:t>
            </a:r>
          </a:p>
          <a:p>
            <a:r>
              <a:rPr lang="pl-PL"/>
              <a:t>- [2h] Jupyter Notebook walk-through @parallel(true) @autodone(false)</a:t>
            </a:r>
          </a:p>
          <a:p>
            <a:r>
              <a:rPr lang="pl-PL"/>
              <a:t>	- [25’] EDA @parallel(true) @autodone(false)</a:t>
            </a:r>
          </a:p>
          <a:p>
            <a:r>
              <a:rPr lang="pl-PL"/>
              <a:t>		- Jupyter @parallel(true) @autodone(false)</a:t>
            </a:r>
          </a:p>
          <a:p>
            <a:r>
              <a:rPr lang="pl-PL"/>
              <a:t>	- [30’] Clustering @parallel(true) @autodone(false)</a:t>
            </a:r>
          </a:p>
          <a:p>
            <a:r>
              <a:rPr lang="pl-PL"/>
              <a:t>		start: 08.04 . End: 08.42, ale z 12 minutową przerwą</a:t>
            </a:r>
          </a:p>
          <a:p>
            <a:endParaRPr lang="pl-PL"/>
          </a:p>
          <a:p>
            <a:r>
              <a:rPr lang="pl-PL"/>
              <a:t>		- Jupyter @parallel(true) @autodone(false)</a:t>
            </a:r>
          </a:p>
          <a:p>
            <a:r>
              <a:rPr lang="pl-PL"/>
              <a:t>	- [60’] CLV Prediction @parallel(true) @autodone(false)</a:t>
            </a:r>
          </a:p>
          <a:p>
            <a:r>
              <a:rPr lang="pl-PL"/>
              <a:t>		start: 08.50</a:t>
            </a:r>
          </a:p>
          <a:p>
            <a:endParaRPr lang="pl-PL"/>
          </a:p>
          <a:p>
            <a:r>
              <a:rPr lang="pl-PL"/>
              <a:t>		- Jupyter @parallel(true) @autodone(false)</a:t>
            </a:r>
          </a:p>
          <a:p>
            <a:r>
              <a:rPr lang="pl-PL"/>
              <a:t>- [3h] Refactoring Jupyter CLV do Python @parallel(true) @autodone(false)</a:t>
            </a:r>
          </a:p>
          <a:p>
            <a:r>
              <a:rPr lang="pl-PL"/>
              <a:t>	- [10’] Jupyter Notebook cleansed (no unnecessary elements) @parallel(true) @autodone(false)</a:t>
            </a:r>
          </a:p>
          <a:p>
            <a:r>
              <a:rPr lang="pl-PL"/>
              <a:t>	- [20’] divide into logical blocks @parallel(true) @autodone(false)</a:t>
            </a:r>
          </a:p>
          <a:p>
            <a:r>
              <a:rPr lang="pl-PL"/>
              <a:t>		start: 11.54</a:t>
            </a:r>
          </a:p>
          <a:p>
            <a:endParaRPr lang="pl-PL"/>
          </a:p>
          <a:p>
            <a:r>
              <a:rPr lang="pl-PL"/>
              <a:t>	- [2h] define and test functions @parallel(true) @autodone(false)</a:t>
            </a:r>
          </a:p>
          <a:p>
            <a:r>
              <a:rPr lang="pl-PL"/>
              <a:t>	- [25’] separate functions from main @parallel(true) @autodone(false)</a:t>
            </a:r>
          </a:p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7DF35-FD52-344B-8073-8810C278A25C}" type="slidenum">
              <a:t>61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17073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19.11.2024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3811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wa - Pra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985899" y="1806180"/>
            <a:ext cx="3240088" cy="912019"/>
          </a:xfrm>
        </p:spPr>
        <p:txBody>
          <a:bodyPr anchor="ctr"/>
          <a:lstStyle>
            <a:lvl1pPr marL="0" indent="0" algn="r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/>
          </p:nvPr>
        </p:nvSpPr>
        <p:spPr>
          <a:xfrm>
            <a:off x="4422180" y="1806180"/>
            <a:ext cx="3240088" cy="912019"/>
          </a:xfrm>
        </p:spPr>
        <p:txBody>
          <a:bodyPr anchor="ctr"/>
          <a:lstStyle>
            <a:lvl1pPr marL="0" indent="0" algn="l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867135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19.11.2024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8990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19.11.2024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94978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19.11.2024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40554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31801" y="138950"/>
            <a:ext cx="8280400" cy="5238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 b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Roboto Black"/>
                <a:cs typeface="Roboto Black"/>
              </a:defRPr>
            </a:lvl2pPr>
            <a:lvl3pPr>
              <a:defRPr>
                <a:latin typeface="Roboto Black"/>
                <a:cs typeface="Roboto Black"/>
              </a:defRPr>
            </a:lvl3pPr>
            <a:lvl4pPr>
              <a:defRPr>
                <a:latin typeface="Roboto Black"/>
                <a:cs typeface="Roboto Black"/>
              </a:defRPr>
            </a:lvl4pPr>
            <a:lvl5pPr>
              <a:defRPr>
                <a:latin typeface="Roboto Black"/>
                <a:cs typeface="Roboto Black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540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064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A1F307D5-111E-EB7E-C2C6-F8D4863D0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1965447"/>
            <a:ext cx="2403231" cy="1212605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00698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19.11.2024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91306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19.11.2024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2543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19.11.2024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66411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19.11.2024</a:t>
            </a:fld>
            <a:endParaRPr lang="pl-PL">
              <a:uFillTx/>
            </a:endParaRPr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164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19.11.2024</a:t>
            </a:fld>
            <a:endParaRPr lang="pl-PL">
              <a:uFillTx/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2463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19.11.2024</a:t>
            </a:fld>
            <a:endParaRPr lang="pl-PL">
              <a:uFillTx/>
            </a:endParaRP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6289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19.11.2024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54608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1FA8B05-0052-1A4C-B7E6-43F0EFB84FAB}" type="datetimeFigureOut">
              <a:rPr lang="pl-PL" smtClean="0">
                <a:uFillTx/>
              </a:rPr>
              <a:t>19.11.2024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5958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9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8" r:id="rId14"/>
    <p:sldLayoutId id="2147483690" r:id="rId15"/>
  </p:sldLayoutIdLst>
  <p:txStyles>
    <p:titleStyle>
      <a:lvl1pPr algn="ctr" defTabSz="685800" rtl="0" eaLnBrk="1" latinLnBrk="0" hangingPunct="1">
        <a:spcBef>
          <a:spcPct val="0"/>
        </a:spcBef>
        <a:buNone/>
        <a:defRPr sz="33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peps.python.org/pep-0257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udacity.com/course/writing-readmes--ud777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towardsdatascience.com/data-driven-growth-with-python-part-1-know-your-metrics-812781e66a5b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9FD9C9-0860-B025-037D-432802A3F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Modularization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B326FD10-8DC2-681A-BAC0-72A63A51F9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/>
              <a:t>Clear, Modular and well Documented</a:t>
            </a:r>
            <a:br>
              <a:rPr lang="pl-PL"/>
            </a:br>
            <a:r>
              <a:rPr lang="pl-PL"/>
              <a:t>ML Code</a:t>
            </a:r>
          </a:p>
        </p:txBody>
      </p:sp>
    </p:spTree>
    <p:extLst>
      <p:ext uri="{BB962C8B-B14F-4D97-AF65-F5344CB8AC3E}">
        <p14:creationId xmlns:p14="http://schemas.microsoft.com/office/powerpoint/2010/main" val="3636626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Your ML framework has to support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1940587-85C0-5E18-98AD-EA5B15F5D515}"/>
              </a:ext>
            </a:extLst>
          </p:cNvPr>
          <p:cNvGrpSpPr/>
          <p:nvPr/>
        </p:nvGrpSpPr>
        <p:grpSpPr>
          <a:xfrm>
            <a:off x="4667793" y="740228"/>
            <a:ext cx="3457303" cy="3710941"/>
            <a:chOff x="4667793" y="740228"/>
            <a:chExt cx="3457303" cy="3710941"/>
          </a:xfrm>
        </p:grpSpPr>
        <p:sp>
          <p:nvSpPr>
            <p:cNvPr id="5" name="Prostokąt 4">
              <a:extLst>
                <a:ext uri="{FF2B5EF4-FFF2-40B4-BE49-F238E27FC236}">
                  <a16:creationId xmlns:a16="http://schemas.microsoft.com/office/drawing/2014/main" id="{9867EF33-702D-FD6A-EBD1-A5D9FCE9CA3E}"/>
                </a:ext>
              </a:extLst>
            </p:cNvPr>
            <p:cNvSpPr/>
            <p:nvPr/>
          </p:nvSpPr>
          <p:spPr>
            <a:xfrm>
              <a:off x="4667793" y="740228"/>
              <a:ext cx="3457303" cy="1001486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" name="Prostokąt 5">
              <a:extLst>
                <a:ext uri="{FF2B5EF4-FFF2-40B4-BE49-F238E27FC236}">
                  <a16:creationId xmlns:a16="http://schemas.microsoft.com/office/drawing/2014/main" id="{2E883052-BB50-7D5D-BAD2-B025A1546CD7}"/>
                </a:ext>
              </a:extLst>
            </p:cNvPr>
            <p:cNvSpPr/>
            <p:nvPr/>
          </p:nvSpPr>
          <p:spPr>
            <a:xfrm>
              <a:off x="4667793" y="2094955"/>
              <a:ext cx="3457303" cy="1001486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" name="Prostokąt 6">
              <a:extLst>
                <a:ext uri="{FF2B5EF4-FFF2-40B4-BE49-F238E27FC236}">
                  <a16:creationId xmlns:a16="http://schemas.microsoft.com/office/drawing/2014/main" id="{196922E3-2350-6E0C-9EFF-BE0D77A6A2E9}"/>
                </a:ext>
              </a:extLst>
            </p:cNvPr>
            <p:cNvSpPr/>
            <p:nvPr/>
          </p:nvSpPr>
          <p:spPr>
            <a:xfrm>
              <a:off x="4667793" y="3449683"/>
              <a:ext cx="3457303" cy="1001486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6641005B-E747-310E-2442-2B31771CF128}"/>
              </a:ext>
            </a:extLst>
          </p:cNvPr>
          <p:cNvGrpSpPr/>
          <p:nvPr/>
        </p:nvGrpSpPr>
        <p:grpSpPr>
          <a:xfrm>
            <a:off x="4384764" y="957942"/>
            <a:ext cx="3599527" cy="566057"/>
            <a:chOff x="4384764" y="957942"/>
            <a:chExt cx="3599527" cy="566057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D79D8C94-273D-9FEF-3A5A-E0412447A436}"/>
                </a:ext>
              </a:extLst>
            </p:cNvPr>
            <p:cNvSpPr/>
            <p:nvPr/>
          </p:nvSpPr>
          <p:spPr>
            <a:xfrm>
              <a:off x="4384764" y="957942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/>
                <a:t>1</a:t>
              </a:r>
            </a:p>
          </p:txBody>
        </p:sp>
        <p:sp>
          <p:nvSpPr>
            <p:cNvPr id="10" name="pole tekstowe 9">
              <a:extLst>
                <a:ext uri="{FF2B5EF4-FFF2-40B4-BE49-F238E27FC236}">
                  <a16:creationId xmlns:a16="http://schemas.microsoft.com/office/drawing/2014/main" id="{F18FB3B7-3CAB-5A39-0931-4F2B797C4691}"/>
                </a:ext>
              </a:extLst>
            </p:cNvPr>
            <p:cNvSpPr txBox="1"/>
            <p:nvPr/>
          </p:nvSpPr>
          <p:spPr>
            <a:xfrm>
              <a:off x="5082913" y="1040915"/>
              <a:ext cx="29013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2000" b="1" dirty="0" err="1"/>
                <a:t>Composability</a:t>
              </a:r>
              <a:endParaRPr lang="pl-PL" sz="2000" dirty="0" err="1"/>
            </a:p>
          </p:txBody>
        </p:sp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9BF1D500-C9C7-E014-98E7-73062F947CB0}"/>
              </a:ext>
            </a:extLst>
          </p:cNvPr>
          <p:cNvGrpSpPr/>
          <p:nvPr/>
        </p:nvGrpSpPr>
        <p:grpSpPr>
          <a:xfrm>
            <a:off x="4380408" y="2312886"/>
            <a:ext cx="3603883" cy="566057"/>
            <a:chOff x="4380408" y="2312886"/>
            <a:chExt cx="3603883" cy="566057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B1942164-620C-7A95-2D04-A03DBFDAFC7B}"/>
                </a:ext>
              </a:extLst>
            </p:cNvPr>
            <p:cNvSpPr/>
            <p:nvPr/>
          </p:nvSpPr>
          <p:spPr>
            <a:xfrm>
              <a:off x="4380408" y="2312886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/>
                <a:t>2</a:t>
              </a:r>
            </a:p>
          </p:txBody>
        </p:sp>
        <p:sp>
          <p:nvSpPr>
            <p:cNvPr id="13" name="pole tekstowe 12">
              <a:extLst>
                <a:ext uri="{FF2B5EF4-FFF2-40B4-BE49-F238E27FC236}">
                  <a16:creationId xmlns:a16="http://schemas.microsoft.com/office/drawing/2014/main" id="{5A1A3C94-71DF-45EE-F627-D4EC2837B4BF}"/>
                </a:ext>
              </a:extLst>
            </p:cNvPr>
            <p:cNvSpPr txBox="1"/>
            <p:nvPr/>
          </p:nvSpPr>
          <p:spPr>
            <a:xfrm>
              <a:off x="5082913" y="2371694"/>
              <a:ext cx="29013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2000" b="1" dirty="0" err="1"/>
                <a:t>Portability</a:t>
              </a:r>
              <a:endParaRPr lang="pl-PL" sz="2000" dirty="0" err="1"/>
            </a:p>
          </p:txBody>
        </p:sp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0A60FA53-03C7-856B-E05F-994D7EC812B6}"/>
              </a:ext>
            </a:extLst>
          </p:cNvPr>
          <p:cNvGrpSpPr/>
          <p:nvPr/>
        </p:nvGrpSpPr>
        <p:grpSpPr>
          <a:xfrm>
            <a:off x="4376052" y="3667830"/>
            <a:ext cx="3608239" cy="566057"/>
            <a:chOff x="4376052" y="3667830"/>
            <a:chExt cx="3608239" cy="566057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362D3F9-6E5A-97E0-6B7E-C0C6DE891EB2}"/>
                </a:ext>
              </a:extLst>
            </p:cNvPr>
            <p:cNvSpPr/>
            <p:nvPr/>
          </p:nvSpPr>
          <p:spPr>
            <a:xfrm>
              <a:off x="4376052" y="3667830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/>
                <a:t>3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B1E9310A-48AA-5010-3158-3B3AF3A4AF2D}"/>
                </a:ext>
              </a:extLst>
            </p:cNvPr>
            <p:cNvSpPr txBox="1"/>
            <p:nvPr/>
          </p:nvSpPr>
          <p:spPr>
            <a:xfrm>
              <a:off x="5082913" y="3750371"/>
              <a:ext cx="29013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2000" b="1" dirty="0" err="1"/>
                <a:t>Scalability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25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aravel-Modules | laravel-modules documentation">
            <a:extLst>
              <a:ext uri="{FF2B5EF4-FFF2-40B4-BE49-F238E27FC236}">
                <a16:creationId xmlns:a16="http://schemas.microsoft.com/office/drawing/2014/main" id="{C741E8A1-814E-362C-8E80-FA7540DB3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38" y="1799147"/>
            <a:ext cx="2277923" cy="203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200FF12B-0ABA-A890-2C8E-D68D7BAC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Clean, Modular and Documented Code</a:t>
            </a:r>
          </a:p>
        </p:txBody>
      </p:sp>
      <p:pic>
        <p:nvPicPr>
          <p:cNvPr id="2050" name="Picture 2" descr="Code icon - Free download on Iconfinder">
            <a:extLst>
              <a:ext uri="{FF2B5EF4-FFF2-40B4-BE49-F238E27FC236}">
                <a16:creationId xmlns:a16="http://schemas.microsoft.com/office/drawing/2014/main" id="{DD095719-2D4C-4B59-42C6-0FEEF945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50" y="1687634"/>
            <a:ext cx="2034852" cy="203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F4684EF2-DB11-9BCC-C5A7-B15577F4E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333" y="1776337"/>
            <a:ext cx="1572148" cy="189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19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200FF12B-0ABA-A890-2C8E-D68D7BAC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Clean Code</a:t>
            </a:r>
          </a:p>
        </p:txBody>
      </p:sp>
      <p:pic>
        <p:nvPicPr>
          <p:cNvPr id="2" name="Picture 2" descr="Code icon - Free download on Iconfinder">
            <a:extLst>
              <a:ext uri="{FF2B5EF4-FFF2-40B4-BE49-F238E27FC236}">
                <a16:creationId xmlns:a16="http://schemas.microsoft.com/office/drawing/2014/main" id="{5ADC896F-71AA-7372-CD44-25437FD5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574" y="1797625"/>
            <a:ext cx="2034852" cy="203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55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Use meaningful names</a:t>
            </a:r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51C8B179-D765-446C-7A9D-BCAAA33BAD57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rostokąt 3">
            <a:extLst>
              <a:ext uri="{FF2B5EF4-FFF2-40B4-BE49-F238E27FC236}">
                <a16:creationId xmlns:a16="http://schemas.microsoft.com/office/drawing/2014/main" id="{DF50C38A-2B6B-671A-52E3-218D368A2F4C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600">
                <a:solidFill>
                  <a:schemeClr val="bg1"/>
                </a:solidFill>
                <a:effectLst/>
                <a:latin typeface="Helvetica" pitchFamily="2" charset="0"/>
              </a:rPr>
              <a:t>Be descriptive </a:t>
            </a:r>
          </a:p>
          <a:p>
            <a:r>
              <a:rPr lang="pl-PL" sz="1600">
                <a:solidFill>
                  <a:schemeClr val="bg1"/>
                </a:solidFill>
                <a:effectLst/>
                <a:latin typeface="Helvetica" pitchFamily="2" charset="0"/>
              </a:rPr>
              <a:t>and imply type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EDEDA1BE-4BB3-5AED-B799-6B97446E5C5F}"/>
              </a:ext>
            </a:extLst>
          </p:cNvPr>
          <p:cNvSpPr txBox="1"/>
          <p:nvPr/>
        </p:nvSpPr>
        <p:spPr>
          <a:xfrm>
            <a:off x="4023807" y="1637510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For booleans, you can prefix with </a:t>
            </a:r>
            <a:r>
              <a:rPr lang="pl-PL" b="1" i="1"/>
              <a:t>is_</a:t>
            </a:r>
            <a:r>
              <a:rPr lang="pl-PL"/>
              <a:t> or </a:t>
            </a:r>
            <a:r>
              <a:rPr lang="pl-PL" b="1" i="1"/>
              <a:t>has_</a:t>
            </a:r>
          </a:p>
          <a:p>
            <a:r>
              <a:rPr lang="pl-PL"/>
              <a:t>to make it clear it is a condition.</a:t>
            </a:r>
          </a:p>
          <a:p>
            <a:endParaRPr lang="pl-PL"/>
          </a:p>
          <a:p>
            <a:r>
              <a:rPr lang="pl-PL"/>
              <a:t>You can also use parts of speech to imply types, like using </a:t>
            </a:r>
            <a:r>
              <a:rPr lang="pl-PL" b="1"/>
              <a:t>verbs for functions </a:t>
            </a:r>
            <a:r>
              <a:rPr lang="pl-PL"/>
              <a:t>and </a:t>
            </a:r>
            <a:r>
              <a:rPr lang="pl-PL" b="1"/>
              <a:t>nouns for variables</a:t>
            </a:r>
            <a:r>
              <a:rPr lang="pl-PL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33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Use meaningful names</a:t>
            </a:r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51C8B179-D765-446C-7A9D-BCAAA33BAD57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rostokąt 3">
            <a:extLst>
              <a:ext uri="{FF2B5EF4-FFF2-40B4-BE49-F238E27FC236}">
                <a16:creationId xmlns:a16="http://schemas.microsoft.com/office/drawing/2014/main" id="{DF50C38A-2B6B-671A-52E3-218D368A2F4C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600">
                <a:solidFill>
                  <a:schemeClr val="bg1"/>
                </a:solidFill>
                <a:effectLst/>
                <a:latin typeface="Helvetica" pitchFamily="2" charset="0"/>
              </a:rPr>
              <a:t>Avoid abbreviations and single letters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EDEDA1BE-4BB3-5AED-B799-6B97446E5C5F}"/>
              </a:ext>
            </a:extLst>
          </p:cNvPr>
          <p:cNvSpPr txBox="1"/>
          <p:nvPr/>
        </p:nvSpPr>
        <p:spPr>
          <a:xfrm>
            <a:off x="4023807" y="1419372"/>
            <a:ext cx="457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You can determine when to make these exceptions based on the audience for your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If you work with other data scientists, certain variables may be common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If you work with full stack engineers, it might be necessary to provide more descriptive names in these cases as well</a:t>
            </a:r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05989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Use meaningful names</a:t>
            </a:r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51C8B179-D765-446C-7A9D-BCAAA33BAD57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rostokąt 3">
            <a:extLst>
              <a:ext uri="{FF2B5EF4-FFF2-40B4-BE49-F238E27FC236}">
                <a16:creationId xmlns:a16="http://schemas.microsoft.com/office/drawing/2014/main" id="{DF50C38A-2B6B-671A-52E3-218D368A2F4C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600">
                <a:solidFill>
                  <a:schemeClr val="bg1"/>
                </a:solidFill>
                <a:effectLst/>
                <a:latin typeface="Helvetica" pitchFamily="2" charset="0"/>
              </a:rPr>
              <a:t>Long names aren't the same as descriptive names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EDEDA1BE-4BB3-5AED-B799-6B97446E5C5F}"/>
              </a:ext>
            </a:extLst>
          </p:cNvPr>
          <p:cNvSpPr txBox="1"/>
          <p:nvPr/>
        </p:nvSpPr>
        <p:spPr>
          <a:xfrm>
            <a:off x="3589704" y="1503782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Good function names describe what they do well, without including details about implementation or highly specific uses. 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2F387AF-9F9F-BFFC-88DB-96A8DAF7F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704" y="2890305"/>
            <a:ext cx="5575303" cy="166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2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Use meaningful names</a:t>
            </a:r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51C8B179-D765-446C-7A9D-BCAAA33BAD57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rostokąt 3">
            <a:extLst>
              <a:ext uri="{FF2B5EF4-FFF2-40B4-BE49-F238E27FC236}">
                <a16:creationId xmlns:a16="http://schemas.microsoft.com/office/drawing/2014/main" id="{DF50C38A-2B6B-671A-52E3-218D368A2F4C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600">
                <a:solidFill>
                  <a:schemeClr val="bg1"/>
                </a:solidFill>
                <a:effectLst/>
                <a:latin typeface="Helvetica" pitchFamily="2" charset="0"/>
              </a:rPr>
              <a:t>Ask a fellow programmer…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EDEDA1BE-4BB3-5AED-B799-6B97446E5C5F}"/>
              </a:ext>
            </a:extLst>
          </p:cNvPr>
          <p:cNvSpPr txBox="1"/>
          <p:nvPr/>
        </p:nvSpPr>
        <p:spPr>
          <a:xfrm>
            <a:off x="4091356" y="3173698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… to guess the purpose of a function or variable based on its name, </a:t>
            </a:r>
            <a:r>
              <a:rPr lang="pl-PL" b="1"/>
              <a:t>without looking at your code</a:t>
            </a:r>
          </a:p>
        </p:txBody>
      </p:sp>
      <p:pic>
        <p:nvPicPr>
          <p:cNvPr id="7" name="Grafika 6" descr="Profil męski kontur">
            <a:extLst>
              <a:ext uri="{FF2B5EF4-FFF2-40B4-BE49-F238E27FC236}">
                <a16:creationId xmlns:a16="http://schemas.microsoft.com/office/drawing/2014/main" id="{CEF80FC4-7C28-77B0-7673-D96231436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982" y="1429002"/>
            <a:ext cx="1142747" cy="114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63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Use whitespaces properly</a:t>
            </a:r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CFD04CDA-CD26-99A5-A670-0A272B83F06E}"/>
              </a:ext>
            </a:extLst>
          </p:cNvPr>
          <p:cNvGrpSpPr/>
          <p:nvPr/>
        </p:nvGrpSpPr>
        <p:grpSpPr>
          <a:xfrm>
            <a:off x="4667793" y="740228"/>
            <a:ext cx="3457303" cy="3710941"/>
            <a:chOff x="4667793" y="740228"/>
            <a:chExt cx="3457303" cy="3710941"/>
          </a:xfrm>
        </p:grpSpPr>
        <p:sp>
          <p:nvSpPr>
            <p:cNvPr id="8" name="Prostokąt 7">
              <a:extLst>
                <a:ext uri="{FF2B5EF4-FFF2-40B4-BE49-F238E27FC236}">
                  <a16:creationId xmlns:a16="http://schemas.microsoft.com/office/drawing/2014/main" id="{7D1BF4B4-0EBB-CBB7-1052-DCF155BD7C1D}"/>
                </a:ext>
              </a:extLst>
            </p:cNvPr>
            <p:cNvSpPr/>
            <p:nvPr/>
          </p:nvSpPr>
          <p:spPr>
            <a:xfrm>
              <a:off x="4667793" y="740228"/>
              <a:ext cx="3457303" cy="1001486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" name="Prostokąt 8">
              <a:extLst>
                <a:ext uri="{FF2B5EF4-FFF2-40B4-BE49-F238E27FC236}">
                  <a16:creationId xmlns:a16="http://schemas.microsoft.com/office/drawing/2014/main" id="{782FC826-0BC7-6BCD-AB00-1BBED927BE95}"/>
                </a:ext>
              </a:extLst>
            </p:cNvPr>
            <p:cNvSpPr/>
            <p:nvPr/>
          </p:nvSpPr>
          <p:spPr>
            <a:xfrm>
              <a:off x="4667793" y="2094955"/>
              <a:ext cx="3457303" cy="1001486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" name="Prostokąt 9">
              <a:extLst>
                <a:ext uri="{FF2B5EF4-FFF2-40B4-BE49-F238E27FC236}">
                  <a16:creationId xmlns:a16="http://schemas.microsoft.com/office/drawing/2014/main" id="{56E81D08-3FFB-AB3C-365E-D64E127242ED}"/>
                </a:ext>
              </a:extLst>
            </p:cNvPr>
            <p:cNvSpPr/>
            <p:nvPr/>
          </p:nvSpPr>
          <p:spPr>
            <a:xfrm>
              <a:off x="4667793" y="3449683"/>
              <a:ext cx="3457303" cy="1001486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07FFD54-2058-45E0-3B62-F656ADD7912C}"/>
              </a:ext>
            </a:extLst>
          </p:cNvPr>
          <p:cNvGrpSpPr/>
          <p:nvPr/>
        </p:nvGrpSpPr>
        <p:grpSpPr>
          <a:xfrm>
            <a:off x="4384764" y="957942"/>
            <a:ext cx="3599527" cy="790859"/>
            <a:chOff x="4384764" y="957942"/>
            <a:chExt cx="3599527" cy="790859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7966811E-E009-9FF5-B189-3BFBC26AB375}"/>
                </a:ext>
              </a:extLst>
            </p:cNvPr>
            <p:cNvSpPr/>
            <p:nvPr/>
          </p:nvSpPr>
          <p:spPr>
            <a:xfrm>
              <a:off x="4384764" y="957942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/>
                <a:t>1</a:t>
              </a:r>
            </a:p>
          </p:txBody>
        </p:sp>
        <p:sp>
          <p:nvSpPr>
            <p:cNvPr id="13" name="pole tekstowe 12">
              <a:extLst>
                <a:ext uri="{FF2B5EF4-FFF2-40B4-BE49-F238E27FC236}">
                  <a16:creationId xmlns:a16="http://schemas.microsoft.com/office/drawing/2014/main" id="{D9C8451A-7134-5AA3-F1B0-C0F7927B6B77}"/>
                </a:ext>
              </a:extLst>
            </p:cNvPr>
            <p:cNvSpPr txBox="1"/>
            <p:nvPr/>
          </p:nvSpPr>
          <p:spPr>
            <a:xfrm>
              <a:off x="5082913" y="1040915"/>
              <a:ext cx="29013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2000" b="1" dirty="0" err="1"/>
                <a:t>Use consistent indentation</a:t>
              </a:r>
              <a:endParaRPr lang="pl-PL" sz="2000" dirty="0" err="1"/>
            </a:p>
          </p:txBody>
        </p:sp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14391FA2-04B3-76BE-1E09-9BA7B48131D7}"/>
              </a:ext>
            </a:extLst>
          </p:cNvPr>
          <p:cNvGrpSpPr/>
          <p:nvPr/>
        </p:nvGrpSpPr>
        <p:grpSpPr>
          <a:xfrm>
            <a:off x="4380408" y="2312886"/>
            <a:ext cx="3603883" cy="766694"/>
            <a:chOff x="4380408" y="2312886"/>
            <a:chExt cx="3603883" cy="76669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37368104-B85E-CEED-7F1A-F75104845B8D}"/>
                </a:ext>
              </a:extLst>
            </p:cNvPr>
            <p:cNvSpPr/>
            <p:nvPr/>
          </p:nvSpPr>
          <p:spPr>
            <a:xfrm>
              <a:off x="4380408" y="2312886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/>
                <a:t>2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20C3917B-C6AC-52EB-8513-F87FF20FD51D}"/>
                </a:ext>
              </a:extLst>
            </p:cNvPr>
            <p:cNvSpPr txBox="1"/>
            <p:nvPr/>
          </p:nvSpPr>
          <p:spPr>
            <a:xfrm>
              <a:off x="5082913" y="2371694"/>
              <a:ext cx="29013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2000" b="1" dirty="0" err="1"/>
                <a:t>Separate sections with blank lines</a:t>
              </a:r>
              <a:endParaRPr lang="pl-PL" sz="2000" dirty="0" err="1"/>
            </a:p>
          </p:txBody>
        </p:sp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953B346-F8B8-9F03-4D52-844D38C99896}"/>
              </a:ext>
            </a:extLst>
          </p:cNvPr>
          <p:cNvGrpSpPr/>
          <p:nvPr/>
        </p:nvGrpSpPr>
        <p:grpSpPr>
          <a:xfrm>
            <a:off x="4376052" y="3667830"/>
            <a:ext cx="3608239" cy="790427"/>
            <a:chOff x="4376052" y="3667830"/>
            <a:chExt cx="3608239" cy="790427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CC3F5F47-EAC3-7CBC-1C28-34648E6C3901}"/>
                </a:ext>
              </a:extLst>
            </p:cNvPr>
            <p:cNvSpPr/>
            <p:nvPr/>
          </p:nvSpPr>
          <p:spPr>
            <a:xfrm>
              <a:off x="4376052" y="3667830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/>
                <a:t>3</a:t>
              </a:r>
            </a:p>
          </p:txBody>
        </p:sp>
        <p:sp>
          <p:nvSpPr>
            <p:cNvPr id="19" name="pole tekstowe 18">
              <a:extLst>
                <a:ext uri="{FF2B5EF4-FFF2-40B4-BE49-F238E27FC236}">
                  <a16:creationId xmlns:a16="http://schemas.microsoft.com/office/drawing/2014/main" id="{4E444807-C390-7B8E-5011-FC763FE1ECFA}"/>
                </a:ext>
              </a:extLst>
            </p:cNvPr>
            <p:cNvSpPr txBox="1"/>
            <p:nvPr/>
          </p:nvSpPr>
          <p:spPr>
            <a:xfrm>
              <a:off x="5082913" y="3750371"/>
              <a:ext cx="29013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2000" b="1" dirty="0" err="1"/>
                <a:t>Limit Your lines to 79 characters (PEP 8)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74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My Checklist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9333616-8B97-175D-2647-91E899B6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46" y="1560302"/>
            <a:ext cx="5969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91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aravel-Modules | laravel-modules documentation">
            <a:extLst>
              <a:ext uri="{FF2B5EF4-FFF2-40B4-BE49-F238E27FC236}">
                <a16:creationId xmlns:a16="http://schemas.microsoft.com/office/drawing/2014/main" id="{C741E8A1-814E-362C-8E80-FA7540DB3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674" y="1893369"/>
            <a:ext cx="2426651" cy="216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200FF12B-0ABA-A890-2C8E-D68D7BAC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Modular Code</a:t>
            </a:r>
          </a:p>
        </p:txBody>
      </p:sp>
    </p:spTree>
    <p:extLst>
      <p:ext uri="{BB962C8B-B14F-4D97-AF65-F5344CB8AC3E}">
        <p14:creationId xmlns:p14="http://schemas.microsoft.com/office/powerpoint/2010/main" val="2058898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l-PL"/>
              <a:t>Each ML stage may be an independent system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C77D620-2F66-1906-CDEE-8517E5F67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435" y="1015862"/>
            <a:ext cx="5895065" cy="329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04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”Typical” DataScience code…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6C8F56DB-6D9D-280B-945E-0844627CD44A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43040A4F-4EB2-9E9D-6EBB-17FF5E747832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2000">
                <a:solidFill>
                  <a:schemeClr val="bg1"/>
                </a:solidFill>
              </a:rPr>
              <a:t>WoT (Wall of Text)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09E6D75-0851-6FFB-A63C-33DACA116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3"/>
          <a:stretch/>
        </p:blipFill>
        <p:spPr>
          <a:xfrm>
            <a:off x="4733365" y="-1"/>
            <a:ext cx="30253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29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WoT code may run perfectly…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6C8F56DB-6D9D-280B-945E-0844627CD44A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43040A4F-4EB2-9E9D-6EBB-17FF5E747832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2000">
                <a:solidFill>
                  <a:schemeClr val="bg1"/>
                </a:solidFill>
              </a:rPr>
              <a:t>… but if we don't understand </a:t>
            </a:r>
            <a:r>
              <a:rPr lang="pl-PL" sz="2000" b="1">
                <a:solidFill>
                  <a:schemeClr val="bg1"/>
                </a:solidFill>
              </a:rPr>
              <a:t>how</a:t>
            </a:r>
            <a:r>
              <a:rPr lang="pl-PL" sz="2000">
                <a:solidFill>
                  <a:schemeClr val="bg1"/>
                </a:solidFill>
              </a:rPr>
              <a:t>, and </a:t>
            </a:r>
            <a:r>
              <a:rPr lang="pl-PL" sz="2000" b="1">
                <a:solidFill>
                  <a:schemeClr val="bg1"/>
                </a:solidFill>
              </a:rPr>
              <a:t>why</a:t>
            </a:r>
            <a:r>
              <a:rPr lang="pl-PL" sz="2000">
                <a:solidFill>
                  <a:schemeClr val="bg1"/>
                </a:solidFill>
              </a:rPr>
              <a:t>, we can't do anything with that</a:t>
            </a:r>
          </a:p>
          <a:p>
            <a:endParaRPr lang="pl-PL" sz="2000">
              <a:solidFill>
                <a:schemeClr val="bg1"/>
              </a:solidFill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630A73F2-E98D-0128-07D6-B0838C36B64A}"/>
              </a:ext>
            </a:extLst>
          </p:cNvPr>
          <p:cNvSpPr txBox="1"/>
          <p:nvPr/>
        </p:nvSpPr>
        <p:spPr>
          <a:xfrm>
            <a:off x="4476838" y="1834704"/>
            <a:ext cx="3801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dirty="0" err="1"/>
              <a:t>Any fool can write code that a computer can understand. Good programmers write code that humans can understand</a:t>
            </a:r>
          </a:p>
          <a:p>
            <a:pPr algn="l"/>
            <a:endParaRPr lang="pl-PL" dirty="0" err="1"/>
          </a:p>
          <a:p>
            <a:pPr algn="r"/>
            <a:r>
              <a:rPr lang="pl-PL" i="1" dirty="0" err="1"/>
              <a:t>Martin Fowler, 2008</a:t>
            </a:r>
          </a:p>
          <a:p>
            <a:pPr algn="l"/>
            <a:endParaRPr lang="pl-PL" b="1" dirty="0" err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181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68BD72E1-A74F-BB53-2E38-09169B3EB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Logically broken up into functions and modules…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5168F83-E46B-1CB7-1000-7D9E6512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150" y="565956"/>
            <a:ext cx="1141851" cy="1374092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CFB3F252-20B7-F5C4-52C7-72E4F7CAB96B}"/>
              </a:ext>
            </a:extLst>
          </p:cNvPr>
          <p:cNvSpPr/>
          <p:nvPr/>
        </p:nvSpPr>
        <p:spPr>
          <a:xfrm>
            <a:off x="3576578" y="1965447"/>
            <a:ext cx="1457679" cy="423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400">
                <a:solidFill>
                  <a:schemeClr val="bg1"/>
                </a:solidFill>
                <a:latin typeface="Franklin Gothic Book" panose="020B0503020102020204" pitchFamily="34" charset="0"/>
              </a:rPr>
              <a:t>functions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D7E9B5B9-A550-0C28-C3E4-539BFBA2A47A}"/>
              </a:ext>
            </a:extLst>
          </p:cNvPr>
          <p:cNvSpPr/>
          <p:nvPr/>
        </p:nvSpPr>
        <p:spPr>
          <a:xfrm>
            <a:off x="7120360" y="1965447"/>
            <a:ext cx="1457679" cy="42332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400">
                <a:solidFill>
                  <a:schemeClr val="bg1"/>
                </a:solidFill>
                <a:latin typeface="Franklin Gothic Book" panose="020B0503020102020204" pitchFamily="34" charset="0"/>
              </a:rPr>
              <a:t>modules</a:t>
            </a:r>
          </a:p>
        </p:txBody>
      </p:sp>
      <p:cxnSp>
        <p:nvCxnSpPr>
          <p:cNvPr id="10" name="Łącznik łamany 9">
            <a:extLst>
              <a:ext uri="{FF2B5EF4-FFF2-40B4-BE49-F238E27FC236}">
                <a16:creationId xmlns:a16="http://schemas.microsoft.com/office/drawing/2014/main" id="{CC6FACF9-FC44-DD7B-36D6-991005ED3DE6}"/>
              </a:ext>
            </a:extLst>
          </p:cNvPr>
          <p:cNvCxnSpPr>
            <a:stCxn id="5" idx="1"/>
            <a:endCxn id="6" idx="0"/>
          </p:cNvCxnSpPr>
          <p:nvPr/>
        </p:nvCxnSpPr>
        <p:spPr>
          <a:xfrm rot="10800000" flipV="1">
            <a:off x="4305418" y="1253001"/>
            <a:ext cx="1262732" cy="712445"/>
          </a:xfrm>
          <a:prstGeom prst="bentConnector2">
            <a:avLst/>
          </a:prstGeom>
          <a:solidFill>
            <a:schemeClr val="accent4"/>
          </a:solidFill>
          <a:ln w="22225">
            <a:solidFill>
              <a:schemeClr val="accent2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łamany 10">
            <a:extLst>
              <a:ext uri="{FF2B5EF4-FFF2-40B4-BE49-F238E27FC236}">
                <a16:creationId xmlns:a16="http://schemas.microsoft.com/office/drawing/2014/main" id="{BDEB293A-7C9E-B606-FCBD-CA42109A29D1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6710001" y="1253002"/>
            <a:ext cx="1139199" cy="712445"/>
          </a:xfrm>
          <a:prstGeom prst="bentConnector2">
            <a:avLst/>
          </a:prstGeom>
          <a:solidFill>
            <a:schemeClr val="accent4"/>
          </a:solidFill>
          <a:ln w="22225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Prostokąt 13">
            <a:extLst>
              <a:ext uri="{FF2B5EF4-FFF2-40B4-BE49-F238E27FC236}">
                <a16:creationId xmlns:a16="http://schemas.microsoft.com/office/drawing/2014/main" id="{28BFD1A2-79B8-9D95-D489-E185CA07A81F}"/>
              </a:ext>
            </a:extLst>
          </p:cNvPr>
          <p:cNvSpPr/>
          <p:nvPr/>
        </p:nvSpPr>
        <p:spPr>
          <a:xfrm>
            <a:off x="3576579" y="2754731"/>
            <a:ext cx="2083442" cy="5787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accent2"/>
                </a:solidFill>
                <a:latin typeface="Franklin Gothic Book" panose="020B0503020102020204" pitchFamily="34" charset="0"/>
              </a:rPr>
              <a:t>def my_function(x, y):</a:t>
            </a:r>
          </a:p>
          <a:p>
            <a:r>
              <a:rPr lang="pl-PL" sz="1400">
                <a:solidFill>
                  <a:schemeClr val="accent2"/>
                </a:solidFill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74388929-8BF1-E519-E054-50F99ADC0206}"/>
              </a:ext>
            </a:extLst>
          </p:cNvPr>
          <p:cNvSpPr/>
          <p:nvPr/>
        </p:nvSpPr>
        <p:spPr>
          <a:xfrm>
            <a:off x="3576579" y="3410081"/>
            <a:ext cx="2083442" cy="37484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accent2"/>
                </a:solidFill>
                <a:latin typeface="Franklin Gothic Book" panose="020B0503020102020204" pitchFamily="34" charset="0"/>
              </a:rPr>
              <a:t>my_function(x, y)</a:t>
            </a:r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0297A038-8022-EFEA-0BD4-48BC2461D807}"/>
              </a:ext>
            </a:extLst>
          </p:cNvPr>
          <p:cNvSpPr/>
          <p:nvPr/>
        </p:nvSpPr>
        <p:spPr>
          <a:xfrm>
            <a:off x="3576579" y="3861494"/>
            <a:ext cx="2083442" cy="37484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accent2"/>
                </a:solidFill>
                <a:latin typeface="Franklin Gothic Book" panose="020B0503020102020204" pitchFamily="34" charset="0"/>
              </a:rPr>
              <a:t>my_function(a, b)</a:t>
            </a:r>
          </a:p>
        </p:txBody>
      </p:sp>
      <p:pic>
        <p:nvPicPr>
          <p:cNvPr id="18" name="Grafika 17" descr="Dokument kontur">
            <a:extLst>
              <a:ext uri="{FF2B5EF4-FFF2-40B4-BE49-F238E27FC236}">
                <a16:creationId xmlns:a16="http://schemas.microsoft.com/office/drawing/2014/main" id="{6EAEFE1F-BC10-5DF0-C745-D775D1ED8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1999" y="2555188"/>
            <a:ext cx="914400" cy="914400"/>
          </a:xfrm>
          <a:prstGeom prst="rect">
            <a:avLst/>
          </a:prstGeom>
        </p:spPr>
      </p:pic>
      <p:sp>
        <p:nvSpPr>
          <p:cNvPr id="19" name="Prostokąt 18">
            <a:extLst>
              <a:ext uri="{FF2B5EF4-FFF2-40B4-BE49-F238E27FC236}">
                <a16:creationId xmlns:a16="http://schemas.microsoft.com/office/drawing/2014/main" id="{A54D8A37-ACAC-A117-CE0A-0AE770CCEFCF}"/>
              </a:ext>
            </a:extLst>
          </p:cNvPr>
          <p:cNvSpPr/>
          <p:nvPr/>
        </p:nvSpPr>
        <p:spPr>
          <a:xfrm>
            <a:off x="6852763" y="3703897"/>
            <a:ext cx="1992872" cy="318393"/>
          </a:xfrm>
          <a:prstGeom prst="rect">
            <a:avLst/>
          </a:prstGeom>
          <a:noFill/>
          <a:ln w="9525" cap="flat">
            <a:solidFill>
              <a:schemeClr val="tx1">
                <a:lumMod val="65000"/>
                <a:lumOff val="35000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l-PL" sz="14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module_name.py</a:t>
            </a:r>
          </a:p>
        </p:txBody>
      </p:sp>
      <p:grpSp>
        <p:nvGrpSpPr>
          <p:cNvPr id="31" name="Grupa 30">
            <a:extLst>
              <a:ext uri="{FF2B5EF4-FFF2-40B4-BE49-F238E27FC236}">
                <a16:creationId xmlns:a16="http://schemas.microsoft.com/office/drawing/2014/main" id="{4AD2AD08-35A6-AF9D-FB28-0A2783E56B65}"/>
              </a:ext>
            </a:extLst>
          </p:cNvPr>
          <p:cNvGrpSpPr/>
          <p:nvPr/>
        </p:nvGrpSpPr>
        <p:grpSpPr>
          <a:xfrm>
            <a:off x="6401530" y="4373438"/>
            <a:ext cx="1292142" cy="645586"/>
            <a:chOff x="6099857" y="4431055"/>
            <a:chExt cx="1292142" cy="645586"/>
          </a:xfrm>
        </p:grpSpPr>
        <p:sp>
          <p:nvSpPr>
            <p:cNvPr id="22" name="Karta 21">
              <a:extLst>
                <a:ext uri="{FF2B5EF4-FFF2-40B4-BE49-F238E27FC236}">
                  <a16:creationId xmlns:a16="http://schemas.microsoft.com/office/drawing/2014/main" id="{9BD5D4E6-1D6C-062E-E999-E27EBEB18A1E}"/>
                </a:ext>
              </a:extLst>
            </p:cNvPr>
            <p:cNvSpPr/>
            <p:nvPr/>
          </p:nvSpPr>
          <p:spPr>
            <a:xfrm flipH="1">
              <a:off x="6099857" y="4431055"/>
              <a:ext cx="1292142" cy="645586"/>
            </a:xfrm>
            <a:prstGeom prst="flowChartPunchedCard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108000" rtlCol="0" anchor="t"/>
            <a:lstStyle/>
            <a:p>
              <a:r>
                <a:rPr lang="pl-PL" sz="9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import module_name</a:t>
              </a:r>
            </a:p>
          </p:txBody>
        </p:sp>
        <p:cxnSp>
          <p:nvCxnSpPr>
            <p:cNvPr id="24" name="Łącznik prosty 23">
              <a:extLst>
                <a:ext uri="{FF2B5EF4-FFF2-40B4-BE49-F238E27FC236}">
                  <a16:creationId xmlns:a16="http://schemas.microsoft.com/office/drawing/2014/main" id="{E8DDF7D3-32B3-F2A8-C2E0-93BF2FCF3DEC}"/>
                </a:ext>
              </a:extLst>
            </p:cNvPr>
            <p:cNvCxnSpPr>
              <a:cxnSpLocks/>
            </p:cNvCxnSpPr>
            <p:nvPr/>
          </p:nvCxnSpPr>
          <p:spPr>
            <a:xfrm>
              <a:off x="6204030" y="4769823"/>
              <a:ext cx="10301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Łącznik prosty 26">
              <a:extLst>
                <a:ext uri="{FF2B5EF4-FFF2-40B4-BE49-F238E27FC236}">
                  <a16:creationId xmlns:a16="http://schemas.microsoft.com/office/drawing/2014/main" id="{198622FD-9423-952E-DAE1-D5E1ED82E3CF}"/>
                </a:ext>
              </a:extLst>
            </p:cNvPr>
            <p:cNvCxnSpPr>
              <a:cxnSpLocks/>
            </p:cNvCxnSpPr>
            <p:nvPr/>
          </p:nvCxnSpPr>
          <p:spPr>
            <a:xfrm>
              <a:off x="6204030" y="4866277"/>
              <a:ext cx="10301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Łącznik prosty 47">
              <a:extLst>
                <a:ext uri="{FF2B5EF4-FFF2-40B4-BE49-F238E27FC236}">
                  <a16:creationId xmlns:a16="http://schemas.microsoft.com/office/drawing/2014/main" id="{AB0B94DB-B873-7D23-9CFC-BFB0D70A052E}"/>
                </a:ext>
              </a:extLst>
            </p:cNvPr>
            <p:cNvCxnSpPr>
              <a:cxnSpLocks/>
            </p:cNvCxnSpPr>
            <p:nvPr/>
          </p:nvCxnSpPr>
          <p:spPr>
            <a:xfrm>
              <a:off x="6204030" y="4960803"/>
              <a:ext cx="916330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4CE4C100-899D-D35F-3353-2B64ECD69E79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7849199" y="3469588"/>
            <a:ext cx="0" cy="234309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upa 49">
            <a:extLst>
              <a:ext uri="{FF2B5EF4-FFF2-40B4-BE49-F238E27FC236}">
                <a16:creationId xmlns:a16="http://schemas.microsoft.com/office/drawing/2014/main" id="{F0A20651-A389-8BC5-58BB-9FDE45A707C0}"/>
              </a:ext>
            </a:extLst>
          </p:cNvPr>
          <p:cNvGrpSpPr/>
          <p:nvPr/>
        </p:nvGrpSpPr>
        <p:grpSpPr>
          <a:xfrm>
            <a:off x="7756966" y="4373438"/>
            <a:ext cx="1292142" cy="645586"/>
            <a:chOff x="6099857" y="4431055"/>
            <a:chExt cx="1292142" cy="645586"/>
          </a:xfrm>
        </p:grpSpPr>
        <p:sp>
          <p:nvSpPr>
            <p:cNvPr id="51" name="Karta 50">
              <a:extLst>
                <a:ext uri="{FF2B5EF4-FFF2-40B4-BE49-F238E27FC236}">
                  <a16:creationId xmlns:a16="http://schemas.microsoft.com/office/drawing/2014/main" id="{E891017F-332F-30FF-805B-D61A0AE24952}"/>
                </a:ext>
              </a:extLst>
            </p:cNvPr>
            <p:cNvSpPr/>
            <p:nvPr/>
          </p:nvSpPr>
          <p:spPr>
            <a:xfrm flipH="1">
              <a:off x="6099857" y="4431055"/>
              <a:ext cx="1292142" cy="645586"/>
            </a:xfrm>
            <a:prstGeom prst="flowChartPunchedCard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108000" rtlCol="0" anchor="t"/>
            <a:lstStyle/>
            <a:p>
              <a:r>
                <a:rPr lang="pl-PL" sz="9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import module_name</a:t>
              </a:r>
            </a:p>
          </p:txBody>
        </p:sp>
        <p:cxnSp>
          <p:nvCxnSpPr>
            <p:cNvPr id="52" name="Łącznik prosty 51">
              <a:extLst>
                <a:ext uri="{FF2B5EF4-FFF2-40B4-BE49-F238E27FC236}">
                  <a16:creationId xmlns:a16="http://schemas.microsoft.com/office/drawing/2014/main" id="{F5ABBC34-18A2-21F8-D9FC-F991BEBA8BD8}"/>
                </a:ext>
              </a:extLst>
            </p:cNvPr>
            <p:cNvCxnSpPr>
              <a:cxnSpLocks/>
            </p:cNvCxnSpPr>
            <p:nvPr/>
          </p:nvCxnSpPr>
          <p:spPr>
            <a:xfrm>
              <a:off x="6204030" y="4769823"/>
              <a:ext cx="10301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32558D88-99CC-CE1E-75F7-A8AB6816694D}"/>
                </a:ext>
              </a:extLst>
            </p:cNvPr>
            <p:cNvCxnSpPr>
              <a:cxnSpLocks/>
            </p:cNvCxnSpPr>
            <p:nvPr/>
          </p:nvCxnSpPr>
          <p:spPr>
            <a:xfrm>
              <a:off x="6204030" y="4866277"/>
              <a:ext cx="10301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Łącznik prosty 53">
              <a:extLst>
                <a:ext uri="{FF2B5EF4-FFF2-40B4-BE49-F238E27FC236}">
                  <a16:creationId xmlns:a16="http://schemas.microsoft.com/office/drawing/2014/main" id="{C30B7B87-F35B-FF53-C5C0-0F46F725AF49}"/>
                </a:ext>
              </a:extLst>
            </p:cNvPr>
            <p:cNvCxnSpPr>
              <a:cxnSpLocks/>
            </p:cNvCxnSpPr>
            <p:nvPr/>
          </p:nvCxnSpPr>
          <p:spPr>
            <a:xfrm>
              <a:off x="6204030" y="4960803"/>
              <a:ext cx="916330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4516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68BD72E1-A74F-BB53-2E38-09169B3EB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l-PL"/>
              <a:t>… is more organized, efficient and reusable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8C56E2D-BDE6-6A14-451A-4C570E153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150" y="565956"/>
            <a:ext cx="1141851" cy="1374092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9F101489-4C28-CBB6-F77F-64CA622209D8}"/>
              </a:ext>
            </a:extLst>
          </p:cNvPr>
          <p:cNvSpPr/>
          <p:nvPr/>
        </p:nvSpPr>
        <p:spPr>
          <a:xfrm>
            <a:off x="3576578" y="1965447"/>
            <a:ext cx="1457679" cy="423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400">
                <a:solidFill>
                  <a:schemeClr val="bg1"/>
                </a:solidFill>
                <a:latin typeface="Franklin Gothic Book" panose="020B0503020102020204" pitchFamily="34" charset="0"/>
              </a:rPr>
              <a:t>functions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D8A31CBD-E4C3-2731-4BAE-4892A23F6AE9}"/>
              </a:ext>
            </a:extLst>
          </p:cNvPr>
          <p:cNvSpPr/>
          <p:nvPr/>
        </p:nvSpPr>
        <p:spPr>
          <a:xfrm>
            <a:off x="7120360" y="1965447"/>
            <a:ext cx="1457679" cy="42332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400">
                <a:solidFill>
                  <a:schemeClr val="bg1"/>
                </a:solidFill>
                <a:latin typeface="Franklin Gothic Book" panose="020B0503020102020204" pitchFamily="34" charset="0"/>
              </a:rPr>
              <a:t>modules</a:t>
            </a:r>
          </a:p>
        </p:txBody>
      </p:sp>
      <p:cxnSp>
        <p:nvCxnSpPr>
          <p:cNvPr id="7" name="Łącznik łamany 6">
            <a:extLst>
              <a:ext uri="{FF2B5EF4-FFF2-40B4-BE49-F238E27FC236}">
                <a16:creationId xmlns:a16="http://schemas.microsoft.com/office/drawing/2014/main" id="{B95A707D-6251-BA0D-65CE-22CB38D29DBE}"/>
              </a:ext>
            </a:extLst>
          </p:cNvPr>
          <p:cNvCxnSpPr>
            <a:stCxn id="4" idx="1"/>
            <a:endCxn id="5" idx="0"/>
          </p:cNvCxnSpPr>
          <p:nvPr/>
        </p:nvCxnSpPr>
        <p:spPr>
          <a:xfrm rot="10800000" flipV="1">
            <a:off x="4305418" y="1253001"/>
            <a:ext cx="1262732" cy="712445"/>
          </a:xfrm>
          <a:prstGeom prst="bentConnector2">
            <a:avLst/>
          </a:prstGeom>
          <a:solidFill>
            <a:schemeClr val="accent4"/>
          </a:solidFill>
          <a:ln w="22225">
            <a:solidFill>
              <a:schemeClr val="accent2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Łącznik łamany 7">
            <a:extLst>
              <a:ext uri="{FF2B5EF4-FFF2-40B4-BE49-F238E27FC236}">
                <a16:creationId xmlns:a16="http://schemas.microsoft.com/office/drawing/2014/main" id="{485AA6A3-2DD6-1078-E713-887A4833E15B}"/>
              </a:ext>
            </a:extLst>
          </p:cNvPr>
          <p:cNvCxnSpPr>
            <a:cxnSpLocks/>
            <a:stCxn id="4" idx="3"/>
            <a:endCxn id="6" idx="0"/>
          </p:cNvCxnSpPr>
          <p:nvPr/>
        </p:nvCxnSpPr>
        <p:spPr>
          <a:xfrm>
            <a:off x="6710001" y="1253002"/>
            <a:ext cx="1139199" cy="712445"/>
          </a:xfrm>
          <a:prstGeom prst="bentConnector2">
            <a:avLst/>
          </a:prstGeom>
          <a:solidFill>
            <a:schemeClr val="accent4"/>
          </a:solidFill>
          <a:ln w="22225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Prostokąt 8">
            <a:extLst>
              <a:ext uri="{FF2B5EF4-FFF2-40B4-BE49-F238E27FC236}">
                <a16:creationId xmlns:a16="http://schemas.microsoft.com/office/drawing/2014/main" id="{799D4965-55FD-342E-8950-87CE72A696CD}"/>
              </a:ext>
            </a:extLst>
          </p:cNvPr>
          <p:cNvSpPr/>
          <p:nvPr/>
        </p:nvSpPr>
        <p:spPr>
          <a:xfrm>
            <a:off x="3576579" y="2754731"/>
            <a:ext cx="2083442" cy="5787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accent2"/>
                </a:solidFill>
                <a:latin typeface="Franklin Gothic Book" panose="020B0503020102020204" pitchFamily="34" charset="0"/>
              </a:rPr>
              <a:t>def my_function(x, y):</a:t>
            </a:r>
          </a:p>
          <a:p>
            <a:r>
              <a:rPr lang="pl-PL" sz="1400">
                <a:solidFill>
                  <a:schemeClr val="accent2"/>
                </a:solidFill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36F5E35D-32E1-8234-380C-549F2FAF2AF2}"/>
              </a:ext>
            </a:extLst>
          </p:cNvPr>
          <p:cNvSpPr/>
          <p:nvPr/>
        </p:nvSpPr>
        <p:spPr>
          <a:xfrm>
            <a:off x="3576579" y="3410081"/>
            <a:ext cx="2083442" cy="37484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accent2"/>
                </a:solidFill>
                <a:latin typeface="Franklin Gothic Book" panose="020B0503020102020204" pitchFamily="34" charset="0"/>
              </a:rPr>
              <a:t>my_function(x, y)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998EA2FA-DF02-6311-938C-6CF9B8D1EEC9}"/>
              </a:ext>
            </a:extLst>
          </p:cNvPr>
          <p:cNvSpPr/>
          <p:nvPr/>
        </p:nvSpPr>
        <p:spPr>
          <a:xfrm>
            <a:off x="3576579" y="3861494"/>
            <a:ext cx="2083442" cy="37484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accent2"/>
                </a:solidFill>
                <a:latin typeface="Franklin Gothic Book" panose="020B0503020102020204" pitchFamily="34" charset="0"/>
              </a:rPr>
              <a:t>my_function(a, b)</a:t>
            </a:r>
          </a:p>
        </p:txBody>
      </p:sp>
      <p:pic>
        <p:nvPicPr>
          <p:cNvPr id="12" name="Grafika 11" descr="Dokument kontur">
            <a:extLst>
              <a:ext uri="{FF2B5EF4-FFF2-40B4-BE49-F238E27FC236}">
                <a16:creationId xmlns:a16="http://schemas.microsoft.com/office/drawing/2014/main" id="{071469D9-4162-07C8-53B0-D78E2047B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1999" y="2555188"/>
            <a:ext cx="914400" cy="914400"/>
          </a:xfrm>
          <a:prstGeom prst="rect">
            <a:avLst/>
          </a:prstGeom>
        </p:spPr>
      </p:pic>
      <p:sp>
        <p:nvSpPr>
          <p:cNvPr id="13" name="Prostokąt 12">
            <a:extLst>
              <a:ext uri="{FF2B5EF4-FFF2-40B4-BE49-F238E27FC236}">
                <a16:creationId xmlns:a16="http://schemas.microsoft.com/office/drawing/2014/main" id="{F5B17914-B96E-9CCB-17D9-AD93E11FFBFD}"/>
              </a:ext>
            </a:extLst>
          </p:cNvPr>
          <p:cNvSpPr/>
          <p:nvPr/>
        </p:nvSpPr>
        <p:spPr>
          <a:xfrm>
            <a:off x="6852763" y="3703897"/>
            <a:ext cx="1992872" cy="318393"/>
          </a:xfrm>
          <a:prstGeom prst="rect">
            <a:avLst/>
          </a:prstGeom>
          <a:noFill/>
          <a:ln w="9525" cap="flat">
            <a:solidFill>
              <a:schemeClr val="tx1">
                <a:lumMod val="65000"/>
                <a:lumOff val="35000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l-PL" sz="14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module_name.py</a:t>
            </a:r>
          </a:p>
        </p:txBody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35FB7342-3855-4AE3-BF40-371259344A2B}"/>
              </a:ext>
            </a:extLst>
          </p:cNvPr>
          <p:cNvGrpSpPr/>
          <p:nvPr/>
        </p:nvGrpSpPr>
        <p:grpSpPr>
          <a:xfrm>
            <a:off x="6401530" y="4373438"/>
            <a:ext cx="1292142" cy="645586"/>
            <a:chOff x="6099857" y="4431055"/>
            <a:chExt cx="1292142" cy="645586"/>
          </a:xfrm>
        </p:grpSpPr>
        <p:sp>
          <p:nvSpPr>
            <p:cNvPr id="15" name="Karta 14">
              <a:extLst>
                <a:ext uri="{FF2B5EF4-FFF2-40B4-BE49-F238E27FC236}">
                  <a16:creationId xmlns:a16="http://schemas.microsoft.com/office/drawing/2014/main" id="{84437A85-2874-5C00-C258-1EE96E437AA4}"/>
                </a:ext>
              </a:extLst>
            </p:cNvPr>
            <p:cNvSpPr/>
            <p:nvPr/>
          </p:nvSpPr>
          <p:spPr>
            <a:xfrm flipH="1">
              <a:off x="6099857" y="4431055"/>
              <a:ext cx="1292142" cy="645586"/>
            </a:xfrm>
            <a:prstGeom prst="flowChartPunchedCard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108000" rtlCol="0" anchor="t"/>
            <a:lstStyle/>
            <a:p>
              <a:r>
                <a:rPr lang="pl-PL" sz="9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import module_name</a:t>
              </a:r>
            </a:p>
          </p:txBody>
        </p:sp>
        <p:cxnSp>
          <p:nvCxnSpPr>
            <p:cNvPr id="16" name="Łącznik prosty 15">
              <a:extLst>
                <a:ext uri="{FF2B5EF4-FFF2-40B4-BE49-F238E27FC236}">
                  <a16:creationId xmlns:a16="http://schemas.microsoft.com/office/drawing/2014/main" id="{DEF588D3-072F-0EC2-89CB-2AF9B83330C0}"/>
                </a:ext>
              </a:extLst>
            </p:cNvPr>
            <p:cNvCxnSpPr>
              <a:cxnSpLocks/>
            </p:cNvCxnSpPr>
            <p:nvPr/>
          </p:nvCxnSpPr>
          <p:spPr>
            <a:xfrm>
              <a:off x="6204030" y="4769823"/>
              <a:ext cx="10301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16">
              <a:extLst>
                <a:ext uri="{FF2B5EF4-FFF2-40B4-BE49-F238E27FC236}">
                  <a16:creationId xmlns:a16="http://schemas.microsoft.com/office/drawing/2014/main" id="{A5E1B8DE-B4AD-B273-4949-7245CD457F42}"/>
                </a:ext>
              </a:extLst>
            </p:cNvPr>
            <p:cNvCxnSpPr>
              <a:cxnSpLocks/>
            </p:cNvCxnSpPr>
            <p:nvPr/>
          </p:nvCxnSpPr>
          <p:spPr>
            <a:xfrm>
              <a:off x="6204030" y="4866277"/>
              <a:ext cx="10301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>
              <a:extLst>
                <a:ext uri="{FF2B5EF4-FFF2-40B4-BE49-F238E27FC236}">
                  <a16:creationId xmlns:a16="http://schemas.microsoft.com/office/drawing/2014/main" id="{F5650D57-28B6-7CB6-AA59-29F81096E862}"/>
                </a:ext>
              </a:extLst>
            </p:cNvPr>
            <p:cNvCxnSpPr>
              <a:cxnSpLocks/>
            </p:cNvCxnSpPr>
            <p:nvPr/>
          </p:nvCxnSpPr>
          <p:spPr>
            <a:xfrm>
              <a:off x="6204030" y="4960803"/>
              <a:ext cx="916330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A17214C-462B-3EBF-E507-DA9073B6B750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7849199" y="3469588"/>
            <a:ext cx="0" cy="234309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EF7B31F3-B123-23AC-860D-591BF08B3B36}"/>
              </a:ext>
            </a:extLst>
          </p:cNvPr>
          <p:cNvGrpSpPr/>
          <p:nvPr/>
        </p:nvGrpSpPr>
        <p:grpSpPr>
          <a:xfrm>
            <a:off x="7756966" y="4373438"/>
            <a:ext cx="1292142" cy="645586"/>
            <a:chOff x="6099857" y="4431055"/>
            <a:chExt cx="1292142" cy="645586"/>
          </a:xfrm>
        </p:grpSpPr>
        <p:sp>
          <p:nvSpPr>
            <p:cNvPr id="21" name="Karta 20">
              <a:extLst>
                <a:ext uri="{FF2B5EF4-FFF2-40B4-BE49-F238E27FC236}">
                  <a16:creationId xmlns:a16="http://schemas.microsoft.com/office/drawing/2014/main" id="{65E877F1-87BA-AFA7-3806-4BED6F64BC6D}"/>
                </a:ext>
              </a:extLst>
            </p:cNvPr>
            <p:cNvSpPr/>
            <p:nvPr/>
          </p:nvSpPr>
          <p:spPr>
            <a:xfrm flipH="1">
              <a:off x="6099857" y="4431055"/>
              <a:ext cx="1292142" cy="645586"/>
            </a:xfrm>
            <a:prstGeom prst="flowChartPunchedCard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108000" rtlCol="0" anchor="t"/>
            <a:lstStyle/>
            <a:p>
              <a:r>
                <a:rPr lang="pl-PL" sz="9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import module_name</a:t>
              </a:r>
            </a:p>
          </p:txBody>
        </p:sp>
        <p:cxnSp>
          <p:nvCxnSpPr>
            <p:cNvPr id="22" name="Łącznik prosty 21">
              <a:extLst>
                <a:ext uri="{FF2B5EF4-FFF2-40B4-BE49-F238E27FC236}">
                  <a16:creationId xmlns:a16="http://schemas.microsoft.com/office/drawing/2014/main" id="{0D3E4480-0532-0E4D-D01D-1A5F55FDE17F}"/>
                </a:ext>
              </a:extLst>
            </p:cNvPr>
            <p:cNvCxnSpPr>
              <a:cxnSpLocks/>
            </p:cNvCxnSpPr>
            <p:nvPr/>
          </p:nvCxnSpPr>
          <p:spPr>
            <a:xfrm>
              <a:off x="6204030" y="4769823"/>
              <a:ext cx="10301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Łącznik prosty 22">
              <a:extLst>
                <a:ext uri="{FF2B5EF4-FFF2-40B4-BE49-F238E27FC236}">
                  <a16:creationId xmlns:a16="http://schemas.microsoft.com/office/drawing/2014/main" id="{F707B20A-6BF1-C9D4-4066-15FBCDE88B1B}"/>
                </a:ext>
              </a:extLst>
            </p:cNvPr>
            <p:cNvCxnSpPr>
              <a:cxnSpLocks/>
            </p:cNvCxnSpPr>
            <p:nvPr/>
          </p:nvCxnSpPr>
          <p:spPr>
            <a:xfrm>
              <a:off x="6204030" y="4866277"/>
              <a:ext cx="10301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Łącznik prosty 23">
              <a:extLst>
                <a:ext uri="{FF2B5EF4-FFF2-40B4-BE49-F238E27FC236}">
                  <a16:creationId xmlns:a16="http://schemas.microsoft.com/office/drawing/2014/main" id="{F91B5F99-FF18-2D55-7F3B-013CDC37D38C}"/>
                </a:ext>
              </a:extLst>
            </p:cNvPr>
            <p:cNvCxnSpPr>
              <a:cxnSpLocks/>
            </p:cNvCxnSpPr>
            <p:nvPr/>
          </p:nvCxnSpPr>
          <p:spPr>
            <a:xfrm>
              <a:off x="6204030" y="4960803"/>
              <a:ext cx="916330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9763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68BD72E1-A74F-BB53-2E38-09169B3EB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Module = file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6DE8C6EA-9DB6-3505-72EA-A4F4B3283816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6A82A3CA-DD63-D043-55D3-3018BCC44223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600">
                <a:solidFill>
                  <a:schemeClr val="bg1"/>
                </a:solidFill>
              </a:rPr>
              <a:t>Modules allow code to be reused by encapsulating them into files that can be imported into other files.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BDCCA1F-2580-109E-0569-BE13A78A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150" y="565956"/>
            <a:ext cx="1141851" cy="1374092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44EC9927-7612-0178-3203-B1B2514B4221}"/>
              </a:ext>
            </a:extLst>
          </p:cNvPr>
          <p:cNvSpPr/>
          <p:nvPr/>
        </p:nvSpPr>
        <p:spPr>
          <a:xfrm>
            <a:off x="3576578" y="1965447"/>
            <a:ext cx="1457679" cy="423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400">
                <a:solidFill>
                  <a:schemeClr val="bg1"/>
                </a:solidFill>
                <a:latin typeface="Franklin Gothic Book" panose="020B0503020102020204" pitchFamily="34" charset="0"/>
              </a:rPr>
              <a:t>functions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3EAA10A4-BE0A-7394-1084-B4C743DFACBE}"/>
              </a:ext>
            </a:extLst>
          </p:cNvPr>
          <p:cNvSpPr/>
          <p:nvPr/>
        </p:nvSpPr>
        <p:spPr>
          <a:xfrm>
            <a:off x="7120360" y="1965447"/>
            <a:ext cx="1457679" cy="42332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400">
                <a:solidFill>
                  <a:schemeClr val="bg1"/>
                </a:solidFill>
                <a:latin typeface="Franklin Gothic Book" panose="020B0503020102020204" pitchFamily="34" charset="0"/>
              </a:rPr>
              <a:t>modules</a:t>
            </a:r>
          </a:p>
        </p:txBody>
      </p:sp>
      <p:cxnSp>
        <p:nvCxnSpPr>
          <p:cNvPr id="9" name="Łącznik łamany 8">
            <a:extLst>
              <a:ext uri="{FF2B5EF4-FFF2-40B4-BE49-F238E27FC236}">
                <a16:creationId xmlns:a16="http://schemas.microsoft.com/office/drawing/2014/main" id="{6037CEF1-8519-CA63-7017-4F19A0205917}"/>
              </a:ext>
            </a:extLst>
          </p:cNvPr>
          <p:cNvCxnSpPr>
            <a:stCxn id="6" idx="1"/>
            <a:endCxn id="7" idx="0"/>
          </p:cNvCxnSpPr>
          <p:nvPr/>
        </p:nvCxnSpPr>
        <p:spPr>
          <a:xfrm rot="10800000" flipV="1">
            <a:off x="4305418" y="1253001"/>
            <a:ext cx="1262732" cy="712445"/>
          </a:xfrm>
          <a:prstGeom prst="bentConnector2">
            <a:avLst/>
          </a:prstGeom>
          <a:solidFill>
            <a:schemeClr val="accent4"/>
          </a:solidFill>
          <a:ln w="22225">
            <a:solidFill>
              <a:schemeClr val="accent2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Łącznik łamany 9">
            <a:extLst>
              <a:ext uri="{FF2B5EF4-FFF2-40B4-BE49-F238E27FC236}">
                <a16:creationId xmlns:a16="http://schemas.microsoft.com/office/drawing/2014/main" id="{82D414C5-3076-6C27-EBEC-98502F971F01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6710001" y="1253002"/>
            <a:ext cx="1139199" cy="712445"/>
          </a:xfrm>
          <a:prstGeom prst="bentConnector2">
            <a:avLst/>
          </a:prstGeom>
          <a:solidFill>
            <a:schemeClr val="accent4"/>
          </a:solidFill>
          <a:ln w="22225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Prostokąt 10">
            <a:extLst>
              <a:ext uri="{FF2B5EF4-FFF2-40B4-BE49-F238E27FC236}">
                <a16:creationId xmlns:a16="http://schemas.microsoft.com/office/drawing/2014/main" id="{C8AEF1B1-06CB-8120-18F7-378E158DA054}"/>
              </a:ext>
            </a:extLst>
          </p:cNvPr>
          <p:cNvSpPr/>
          <p:nvPr/>
        </p:nvSpPr>
        <p:spPr>
          <a:xfrm>
            <a:off x="3576579" y="2754731"/>
            <a:ext cx="2083442" cy="5787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accent2"/>
                </a:solidFill>
                <a:latin typeface="Franklin Gothic Book" panose="020B0503020102020204" pitchFamily="34" charset="0"/>
              </a:rPr>
              <a:t>def my_function(x, y):</a:t>
            </a:r>
          </a:p>
          <a:p>
            <a:r>
              <a:rPr lang="pl-PL" sz="1400">
                <a:solidFill>
                  <a:schemeClr val="accent2"/>
                </a:solidFill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9AC3BBD6-6525-7D9E-D383-120120F65C9B}"/>
              </a:ext>
            </a:extLst>
          </p:cNvPr>
          <p:cNvSpPr/>
          <p:nvPr/>
        </p:nvSpPr>
        <p:spPr>
          <a:xfrm>
            <a:off x="3576579" y="3410081"/>
            <a:ext cx="2083442" cy="37484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accent2"/>
                </a:solidFill>
                <a:latin typeface="Franklin Gothic Book" panose="020B0503020102020204" pitchFamily="34" charset="0"/>
              </a:rPr>
              <a:t>my_function(x, y)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E5D2A3AF-5FA4-7D66-785F-5E49DB33872F}"/>
              </a:ext>
            </a:extLst>
          </p:cNvPr>
          <p:cNvSpPr/>
          <p:nvPr/>
        </p:nvSpPr>
        <p:spPr>
          <a:xfrm>
            <a:off x="3576579" y="3861494"/>
            <a:ext cx="2083442" cy="37484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accent2"/>
                </a:solidFill>
                <a:latin typeface="Franklin Gothic Book" panose="020B0503020102020204" pitchFamily="34" charset="0"/>
              </a:rPr>
              <a:t>my_function(a, b)</a:t>
            </a:r>
          </a:p>
        </p:txBody>
      </p:sp>
      <p:pic>
        <p:nvPicPr>
          <p:cNvPr id="14" name="Grafika 13" descr="Dokument kontur">
            <a:extLst>
              <a:ext uri="{FF2B5EF4-FFF2-40B4-BE49-F238E27FC236}">
                <a16:creationId xmlns:a16="http://schemas.microsoft.com/office/drawing/2014/main" id="{84007272-2FC5-1E9B-EF9F-9F4513719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1999" y="2555188"/>
            <a:ext cx="914400" cy="914400"/>
          </a:xfrm>
          <a:prstGeom prst="rect">
            <a:avLst/>
          </a:prstGeom>
        </p:spPr>
      </p:pic>
      <p:sp>
        <p:nvSpPr>
          <p:cNvPr id="15" name="Prostokąt 14">
            <a:extLst>
              <a:ext uri="{FF2B5EF4-FFF2-40B4-BE49-F238E27FC236}">
                <a16:creationId xmlns:a16="http://schemas.microsoft.com/office/drawing/2014/main" id="{BC8C04A0-8930-B71A-25E4-359A30F01AB7}"/>
              </a:ext>
            </a:extLst>
          </p:cNvPr>
          <p:cNvSpPr/>
          <p:nvPr/>
        </p:nvSpPr>
        <p:spPr>
          <a:xfrm>
            <a:off x="6852763" y="3703897"/>
            <a:ext cx="1992872" cy="318393"/>
          </a:xfrm>
          <a:prstGeom prst="rect">
            <a:avLst/>
          </a:prstGeom>
          <a:noFill/>
          <a:ln w="9525" cap="flat">
            <a:solidFill>
              <a:schemeClr val="tx1">
                <a:lumMod val="65000"/>
                <a:lumOff val="35000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l-PL" sz="14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module_name.py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EE46F439-8BE3-278F-0D54-11E6B0DE912B}"/>
              </a:ext>
            </a:extLst>
          </p:cNvPr>
          <p:cNvGrpSpPr/>
          <p:nvPr/>
        </p:nvGrpSpPr>
        <p:grpSpPr>
          <a:xfrm>
            <a:off x="6401530" y="4373438"/>
            <a:ext cx="1292142" cy="645586"/>
            <a:chOff x="6099857" y="4431055"/>
            <a:chExt cx="1292142" cy="645586"/>
          </a:xfrm>
        </p:grpSpPr>
        <p:sp>
          <p:nvSpPr>
            <p:cNvPr id="17" name="Karta 16">
              <a:extLst>
                <a:ext uri="{FF2B5EF4-FFF2-40B4-BE49-F238E27FC236}">
                  <a16:creationId xmlns:a16="http://schemas.microsoft.com/office/drawing/2014/main" id="{10A327C8-335E-F18F-E5FB-5A29AB543198}"/>
                </a:ext>
              </a:extLst>
            </p:cNvPr>
            <p:cNvSpPr/>
            <p:nvPr/>
          </p:nvSpPr>
          <p:spPr>
            <a:xfrm flipH="1">
              <a:off x="6099857" y="4431055"/>
              <a:ext cx="1292142" cy="645586"/>
            </a:xfrm>
            <a:prstGeom prst="flowChartPunchedCard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108000" rtlCol="0" anchor="t"/>
            <a:lstStyle/>
            <a:p>
              <a:r>
                <a:rPr lang="pl-PL" sz="9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import module_name</a:t>
              </a:r>
            </a:p>
          </p:txBody>
        </p:sp>
        <p:cxnSp>
          <p:nvCxnSpPr>
            <p:cNvPr id="18" name="Łącznik prosty 17">
              <a:extLst>
                <a:ext uri="{FF2B5EF4-FFF2-40B4-BE49-F238E27FC236}">
                  <a16:creationId xmlns:a16="http://schemas.microsoft.com/office/drawing/2014/main" id="{C3CE73E4-14A6-A3DF-5F97-6B4E19F49203}"/>
                </a:ext>
              </a:extLst>
            </p:cNvPr>
            <p:cNvCxnSpPr>
              <a:cxnSpLocks/>
            </p:cNvCxnSpPr>
            <p:nvPr/>
          </p:nvCxnSpPr>
          <p:spPr>
            <a:xfrm>
              <a:off x="6204030" y="4769823"/>
              <a:ext cx="10301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>
              <a:extLst>
                <a:ext uri="{FF2B5EF4-FFF2-40B4-BE49-F238E27FC236}">
                  <a16:creationId xmlns:a16="http://schemas.microsoft.com/office/drawing/2014/main" id="{14C69A4F-5B57-319D-F074-A6B5EE9809BC}"/>
                </a:ext>
              </a:extLst>
            </p:cNvPr>
            <p:cNvCxnSpPr>
              <a:cxnSpLocks/>
            </p:cNvCxnSpPr>
            <p:nvPr/>
          </p:nvCxnSpPr>
          <p:spPr>
            <a:xfrm>
              <a:off x="6204030" y="4866277"/>
              <a:ext cx="10301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19">
              <a:extLst>
                <a:ext uri="{FF2B5EF4-FFF2-40B4-BE49-F238E27FC236}">
                  <a16:creationId xmlns:a16="http://schemas.microsoft.com/office/drawing/2014/main" id="{DAAC7A58-7BD7-897E-4675-C0D80147B96C}"/>
                </a:ext>
              </a:extLst>
            </p:cNvPr>
            <p:cNvCxnSpPr>
              <a:cxnSpLocks/>
            </p:cNvCxnSpPr>
            <p:nvPr/>
          </p:nvCxnSpPr>
          <p:spPr>
            <a:xfrm>
              <a:off x="6204030" y="4960803"/>
              <a:ext cx="916330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5F1FE1B-2900-17E3-E749-BC36F924C82D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7849199" y="3469588"/>
            <a:ext cx="0" cy="234309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a 21">
            <a:extLst>
              <a:ext uri="{FF2B5EF4-FFF2-40B4-BE49-F238E27FC236}">
                <a16:creationId xmlns:a16="http://schemas.microsoft.com/office/drawing/2014/main" id="{4CA67DF5-A81E-B885-E23D-A58F78E861B4}"/>
              </a:ext>
            </a:extLst>
          </p:cNvPr>
          <p:cNvGrpSpPr/>
          <p:nvPr/>
        </p:nvGrpSpPr>
        <p:grpSpPr>
          <a:xfrm>
            <a:off x="7756966" y="4373438"/>
            <a:ext cx="1292142" cy="645586"/>
            <a:chOff x="6099857" y="4431055"/>
            <a:chExt cx="1292142" cy="645586"/>
          </a:xfrm>
        </p:grpSpPr>
        <p:sp>
          <p:nvSpPr>
            <p:cNvPr id="23" name="Karta 22">
              <a:extLst>
                <a:ext uri="{FF2B5EF4-FFF2-40B4-BE49-F238E27FC236}">
                  <a16:creationId xmlns:a16="http://schemas.microsoft.com/office/drawing/2014/main" id="{020D8C1F-EC28-E139-508E-6EAAED3C7F82}"/>
                </a:ext>
              </a:extLst>
            </p:cNvPr>
            <p:cNvSpPr/>
            <p:nvPr/>
          </p:nvSpPr>
          <p:spPr>
            <a:xfrm flipH="1">
              <a:off x="6099857" y="4431055"/>
              <a:ext cx="1292142" cy="645586"/>
            </a:xfrm>
            <a:prstGeom prst="flowChartPunchedCard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108000" rtlCol="0" anchor="t"/>
            <a:lstStyle/>
            <a:p>
              <a:r>
                <a:rPr lang="pl-PL" sz="9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import module_name</a:t>
              </a:r>
            </a:p>
          </p:txBody>
        </p:sp>
        <p:cxnSp>
          <p:nvCxnSpPr>
            <p:cNvPr id="24" name="Łącznik prosty 23">
              <a:extLst>
                <a:ext uri="{FF2B5EF4-FFF2-40B4-BE49-F238E27FC236}">
                  <a16:creationId xmlns:a16="http://schemas.microsoft.com/office/drawing/2014/main" id="{93BECB39-C485-E2AF-75F7-4F45311A0DC1}"/>
                </a:ext>
              </a:extLst>
            </p:cNvPr>
            <p:cNvCxnSpPr>
              <a:cxnSpLocks/>
            </p:cNvCxnSpPr>
            <p:nvPr/>
          </p:nvCxnSpPr>
          <p:spPr>
            <a:xfrm>
              <a:off x="6204030" y="4769823"/>
              <a:ext cx="10301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Łącznik prosty 24">
              <a:extLst>
                <a:ext uri="{FF2B5EF4-FFF2-40B4-BE49-F238E27FC236}">
                  <a16:creationId xmlns:a16="http://schemas.microsoft.com/office/drawing/2014/main" id="{C4381F8D-BB19-2072-CA32-0B5547DC110B}"/>
                </a:ext>
              </a:extLst>
            </p:cNvPr>
            <p:cNvCxnSpPr>
              <a:cxnSpLocks/>
            </p:cNvCxnSpPr>
            <p:nvPr/>
          </p:nvCxnSpPr>
          <p:spPr>
            <a:xfrm>
              <a:off x="6204030" y="4866277"/>
              <a:ext cx="10301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Łącznik prosty 25">
              <a:extLst>
                <a:ext uri="{FF2B5EF4-FFF2-40B4-BE49-F238E27FC236}">
                  <a16:creationId xmlns:a16="http://schemas.microsoft.com/office/drawing/2014/main" id="{43E912E1-08F6-B5CF-AEEF-9598B8D4C57C}"/>
                </a:ext>
              </a:extLst>
            </p:cNvPr>
            <p:cNvCxnSpPr>
              <a:cxnSpLocks/>
            </p:cNvCxnSpPr>
            <p:nvPr/>
          </p:nvCxnSpPr>
          <p:spPr>
            <a:xfrm>
              <a:off x="6204030" y="4960803"/>
              <a:ext cx="916330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5428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BEB4C8B4-AB94-1E48-7EAF-E19DD9019D24}"/>
              </a:ext>
            </a:extLst>
          </p:cNvPr>
          <p:cNvSpPr txBox="1"/>
          <p:nvPr/>
        </p:nvSpPr>
        <p:spPr>
          <a:xfrm>
            <a:off x="3566210" y="640087"/>
            <a:ext cx="242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How code is structured?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3E4E3DB6-3156-DD73-2F3A-D0D253C4DF5D}"/>
              </a:ext>
            </a:extLst>
          </p:cNvPr>
          <p:cNvSpPr txBox="1"/>
          <p:nvPr/>
        </p:nvSpPr>
        <p:spPr>
          <a:xfrm>
            <a:off x="3732329" y="1444336"/>
            <a:ext cx="2121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How code is written?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3BC166FD-A236-8749-310F-AD0221191C95}"/>
              </a:ext>
            </a:extLst>
          </p:cNvPr>
          <p:cNvSpPr txBox="1"/>
          <p:nvPr/>
        </p:nvSpPr>
        <p:spPr>
          <a:xfrm>
            <a:off x="3634545" y="2248585"/>
            <a:ext cx="2317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How efficiently it runs?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3C59546E-AFCB-3125-D2A4-E86DECE1E3BF}"/>
              </a:ext>
            </a:extLst>
          </p:cNvPr>
          <p:cNvSpPr txBox="1"/>
          <p:nvPr/>
        </p:nvSpPr>
        <p:spPr>
          <a:xfrm>
            <a:off x="3440133" y="3857083"/>
            <a:ext cx="2706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How much information </a:t>
            </a:r>
          </a:p>
          <a:p>
            <a:pPr algn="ctr"/>
            <a:r>
              <a:rPr lang="pl-PL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is retained about each run?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4DAE7CBD-3D74-B73C-1BE5-E11222143097}"/>
              </a:ext>
            </a:extLst>
          </p:cNvPr>
          <p:cNvSpPr txBox="1"/>
          <p:nvPr/>
        </p:nvSpPr>
        <p:spPr>
          <a:xfrm>
            <a:off x="3281084" y="3052834"/>
            <a:ext cx="302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How easy it is to troubleshoot?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076A73F-7A6D-AE15-7FEE-99B7198369BB}"/>
              </a:ext>
            </a:extLst>
          </p:cNvPr>
          <p:cNvSpPr/>
          <p:nvPr/>
        </p:nvSpPr>
        <p:spPr>
          <a:xfrm>
            <a:off x="6305373" y="417747"/>
            <a:ext cx="2838627" cy="681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</a:rPr>
              <a:t>Modularized</a:t>
            </a:r>
          </a:p>
          <a:p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</a:rPr>
              <a:t>Functionalities logically grouped into smaller function or methods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35060AE4-985A-0C50-FC4E-B5DD9C90FEF5}"/>
              </a:ext>
            </a:extLst>
          </p:cNvPr>
          <p:cNvSpPr/>
          <p:nvPr/>
        </p:nvSpPr>
        <p:spPr>
          <a:xfrm>
            <a:off x="6305373" y="1170780"/>
            <a:ext cx="2838627" cy="852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</a:rPr>
              <a:t>Strong encapsulation</a:t>
            </a:r>
          </a:p>
          <a:p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</a:rPr>
              <a:t>Naming conventions easy to understand for humans</a:t>
            </a:r>
          </a:p>
          <a:p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</a:rPr>
              <a:t>Function, module and class docstrings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6F20C550-F25E-9E64-DA13-A90D1F9D3CDC}"/>
              </a:ext>
            </a:extLst>
          </p:cNvPr>
          <p:cNvSpPr/>
          <p:nvPr/>
        </p:nvSpPr>
        <p:spPr>
          <a:xfrm>
            <a:off x="6305373" y="2141010"/>
            <a:ext cx="2838627" cy="681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</a:rPr>
              <a:t>Asynchronous</a:t>
            </a:r>
          </a:p>
          <a:p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</a:rPr>
              <a:t>Distributed</a:t>
            </a:r>
          </a:p>
          <a:p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</a:rPr>
              <a:t>As low as possible complexity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D2CE61C2-AA32-2687-6963-AF73CF21BB59}"/>
              </a:ext>
            </a:extLst>
          </p:cNvPr>
          <p:cNvSpPr/>
          <p:nvPr/>
        </p:nvSpPr>
        <p:spPr>
          <a:xfrm>
            <a:off x="6305372" y="3068412"/>
            <a:ext cx="2838627" cy="681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</a:rPr>
              <a:t>Decoupled functionality allows for testing per logical groups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C66BF344-E26D-B115-C8CC-D4D169EB4756}"/>
              </a:ext>
            </a:extLst>
          </p:cNvPr>
          <p:cNvSpPr/>
          <p:nvPr/>
        </p:nvSpPr>
        <p:spPr>
          <a:xfrm>
            <a:off x="6305371" y="3867292"/>
            <a:ext cx="2838627" cy="7748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</a:rPr>
              <a:t>Retention of logs for each run</a:t>
            </a:r>
          </a:p>
          <a:p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</a:rPr>
              <a:t>Metric and artifact storage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E9FD4FEA-355E-2B37-CDF1-7CCC20AE9C87}"/>
              </a:ext>
            </a:extLst>
          </p:cNvPr>
          <p:cNvSpPr/>
          <p:nvPr/>
        </p:nvSpPr>
        <p:spPr>
          <a:xfrm>
            <a:off x="0" y="435676"/>
            <a:ext cx="3132323" cy="8071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Monolitihc</a:t>
            </a:r>
          </a:p>
          <a:p>
            <a:pPr algn="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Complex, large functions or methods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5DFD8C58-42A6-82F9-9453-415325356B5C}"/>
              </a:ext>
            </a:extLst>
          </p:cNvPr>
          <p:cNvSpPr/>
          <p:nvPr/>
        </p:nvSpPr>
        <p:spPr>
          <a:xfrm>
            <a:off x="-17929" y="1319312"/>
            <a:ext cx="3132323" cy="733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Confusing variable names</a:t>
            </a:r>
          </a:p>
          <a:p>
            <a:pPr algn="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Commented-out code</a:t>
            </a:r>
          </a:p>
          <a:p>
            <a:pPr algn="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Dead code</a:t>
            </a: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0CFC96EB-DC21-6CE3-EDCB-196ED38E5F27}"/>
              </a:ext>
            </a:extLst>
          </p:cNvPr>
          <p:cNvSpPr/>
          <p:nvPr/>
        </p:nvSpPr>
        <p:spPr>
          <a:xfrm>
            <a:off x="0" y="2141010"/>
            <a:ext cx="3132323" cy="6813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Serial</a:t>
            </a:r>
          </a:p>
          <a:p>
            <a:pPr algn="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Single-machine</a:t>
            </a:r>
          </a:p>
          <a:p>
            <a:pPr algn="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High complexity</a:t>
            </a:r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D63D8D0E-E24E-B659-D147-4AD582336ACA}"/>
              </a:ext>
            </a:extLst>
          </p:cNvPr>
          <p:cNvSpPr/>
          <p:nvPr/>
        </p:nvSpPr>
        <p:spPr>
          <a:xfrm>
            <a:off x="0" y="3068412"/>
            <a:ext cx="3132322" cy="6813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Nested logic (code buries in </a:t>
            </a:r>
            <a:r>
              <a:rPr lang="pl-PL" sz="1200" i="1">
                <a:solidFill>
                  <a:schemeClr val="bg1"/>
                </a:solidFill>
                <a:latin typeface="Franklin Gothic Book" panose="020B0503020102020204" pitchFamily="34" charset="0"/>
              </a:rPr>
              <a:t>for</a:t>
            </a:r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 or </a:t>
            </a:r>
            <a:r>
              <a:rPr lang="pl-PL" sz="1200" i="1">
                <a:solidFill>
                  <a:schemeClr val="bg1"/>
                </a:solidFill>
                <a:latin typeface="Franklin Gothic Book" panose="020B0503020102020204" pitchFamily="34" charset="0"/>
              </a:rPr>
              <a:t>while </a:t>
            </a:r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loops)</a:t>
            </a:r>
          </a:p>
          <a:p>
            <a:pPr algn="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No logical boundaries</a:t>
            </a: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725A7E0F-14E4-28C8-FDEC-DB241CC45CD7}"/>
              </a:ext>
            </a:extLst>
          </p:cNvPr>
          <p:cNvSpPr/>
          <p:nvPr/>
        </p:nvSpPr>
        <p:spPr>
          <a:xfrm>
            <a:off x="0" y="3995813"/>
            <a:ext cx="3132323" cy="646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pl-PL" sz="1200" i="1">
                <a:solidFill>
                  <a:schemeClr val="bg1"/>
                </a:solidFill>
                <a:latin typeface="Franklin Gothic Book" panose="020B0503020102020204" pitchFamily="34" charset="0"/>
              </a:rPr>
              <a:t>print </a:t>
            </a:r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statements</a:t>
            </a:r>
          </a:p>
          <a:p>
            <a:pPr algn="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Little/no metrics or stats recorded</a:t>
            </a:r>
          </a:p>
          <a:p>
            <a:pPr algn="r"/>
            <a:r>
              <a:rPr lang="pl-PL" sz="1200">
                <a:solidFill>
                  <a:schemeClr val="bg1"/>
                </a:solidFill>
                <a:latin typeface="Franklin Gothic Book" panose="020B0503020102020204" pitchFamily="34" charset="0"/>
              </a:rPr>
              <a:t>No artifact storage</a:t>
            </a:r>
          </a:p>
        </p:txBody>
      </p:sp>
    </p:spTree>
    <p:extLst>
      <p:ext uri="{BB962C8B-B14F-4D97-AF65-F5344CB8AC3E}">
        <p14:creationId xmlns:p14="http://schemas.microsoft.com/office/powerpoint/2010/main" val="81371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DRY</a:t>
            </a:r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51C8B179-D765-446C-7A9D-BCAAA33BAD57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rostokąt 3">
            <a:extLst>
              <a:ext uri="{FF2B5EF4-FFF2-40B4-BE49-F238E27FC236}">
                <a16:creationId xmlns:a16="http://schemas.microsoft.com/office/drawing/2014/main" id="{DF50C38A-2B6B-671A-52E3-218D368A2F4C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600">
                <a:solidFill>
                  <a:schemeClr val="bg1"/>
                </a:solidFill>
                <a:effectLst/>
                <a:latin typeface="Helvetica" pitchFamily="2" charset="0"/>
              </a:rPr>
              <a:t>Don’t repeat Yourself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EDEDA1BE-4BB3-5AED-B799-6B97446E5C5F}"/>
              </a:ext>
            </a:extLst>
          </p:cNvPr>
          <p:cNvSpPr txBox="1"/>
          <p:nvPr/>
        </p:nvSpPr>
        <p:spPr>
          <a:xfrm>
            <a:off x="4401367" y="1667715"/>
            <a:ext cx="3951977" cy="1505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Modularization allows you to reuse parts of your code</a:t>
            </a:r>
          </a:p>
          <a:p>
            <a:endParaRPr lang="pl-PL"/>
          </a:p>
          <a:p>
            <a:r>
              <a:rPr lang="pl-PL"/>
              <a:t>Generalize and consolidate repeated code in functions or loops.</a:t>
            </a:r>
          </a:p>
        </p:txBody>
      </p:sp>
    </p:spTree>
    <p:extLst>
      <p:ext uri="{BB962C8B-B14F-4D97-AF65-F5344CB8AC3E}">
        <p14:creationId xmlns:p14="http://schemas.microsoft.com/office/powerpoint/2010/main" val="3359493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DRY</a:t>
            </a:r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51C8B179-D765-446C-7A9D-BCAAA33BAD57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rostokąt 3">
            <a:extLst>
              <a:ext uri="{FF2B5EF4-FFF2-40B4-BE49-F238E27FC236}">
                <a16:creationId xmlns:a16="http://schemas.microsoft.com/office/drawing/2014/main" id="{DF50C38A-2B6B-671A-52E3-218D368A2F4C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600">
                <a:solidFill>
                  <a:schemeClr val="bg1"/>
                </a:solidFill>
                <a:effectLst/>
                <a:latin typeface="Helvetica" pitchFamily="2" charset="0"/>
              </a:rPr>
              <a:t>bad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9255BD6-CBFC-46E7-7BD1-7075DC6C3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516" y="457200"/>
            <a:ext cx="2868011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22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DRY</a:t>
            </a:r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51C8B179-D765-446C-7A9D-BCAAA33BAD57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rostokąt 3">
            <a:extLst>
              <a:ext uri="{FF2B5EF4-FFF2-40B4-BE49-F238E27FC236}">
                <a16:creationId xmlns:a16="http://schemas.microsoft.com/office/drawing/2014/main" id="{DF50C38A-2B6B-671A-52E3-218D368A2F4C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600">
                <a:solidFill>
                  <a:schemeClr val="bg1"/>
                </a:solidFill>
                <a:effectLst/>
                <a:latin typeface="Helvetica" pitchFamily="2" charset="0"/>
              </a:rPr>
              <a:t>little better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754C431-BDE1-5039-E96B-135D95975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258" y="1036273"/>
            <a:ext cx="5440196" cy="281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75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DRY</a:t>
            </a:r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51C8B179-D765-446C-7A9D-BCAAA33BAD57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rostokąt 3">
            <a:extLst>
              <a:ext uri="{FF2B5EF4-FFF2-40B4-BE49-F238E27FC236}">
                <a16:creationId xmlns:a16="http://schemas.microsoft.com/office/drawing/2014/main" id="{DF50C38A-2B6B-671A-52E3-218D368A2F4C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600">
                <a:solidFill>
                  <a:schemeClr val="bg1"/>
                </a:solidFill>
                <a:effectLst/>
                <a:latin typeface="Helvetica" pitchFamily="2" charset="0"/>
              </a:rPr>
              <a:t>better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BDFC4A6-CD7F-81AE-2DB8-BFE7C4065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622" y="504701"/>
            <a:ext cx="5830585" cy="404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71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Composability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99D1587A-F2C8-EF23-8A8E-A650C76E494C}"/>
              </a:ext>
            </a:extLst>
          </p:cNvPr>
          <p:cNvSpPr txBox="1"/>
          <p:nvPr/>
        </p:nvSpPr>
        <p:spPr>
          <a:xfrm>
            <a:off x="3724507" y="1703470"/>
            <a:ext cx="4572000" cy="1703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>
              <a:lnSpc>
                <a:spcPct val="150000"/>
              </a:lnSpc>
            </a:pPr>
            <a:r>
              <a:rPr lang="pl-PL" b="1"/>
              <a:t>is the ability to </a:t>
            </a:r>
          </a:p>
          <a:p>
            <a:pPr marL="180000">
              <a:lnSpc>
                <a:spcPct val="150000"/>
              </a:lnSpc>
            </a:pPr>
            <a:r>
              <a:rPr lang="pl-PL" b="1"/>
              <a:t>compose a bunch of microservices together </a:t>
            </a:r>
          </a:p>
          <a:p>
            <a:pPr marL="180000">
              <a:lnSpc>
                <a:spcPct val="150000"/>
              </a:lnSpc>
            </a:pPr>
            <a:r>
              <a:rPr lang="pl-PL" b="1"/>
              <a:t>and the option to use what makes sense for your problem</a:t>
            </a:r>
          </a:p>
        </p:txBody>
      </p:sp>
    </p:spTree>
    <p:extLst>
      <p:ext uri="{BB962C8B-B14F-4D97-AF65-F5344CB8AC3E}">
        <p14:creationId xmlns:p14="http://schemas.microsoft.com/office/powerpoint/2010/main" val="329789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Abstract out logic to improve readability</a:t>
            </a:r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51C8B179-D765-446C-7A9D-BCAAA33BAD57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rostokąt 3">
            <a:extLst>
              <a:ext uri="{FF2B5EF4-FFF2-40B4-BE49-F238E27FC236}">
                <a16:creationId xmlns:a16="http://schemas.microsoft.com/office/drawing/2014/main" id="{DF50C38A-2B6B-671A-52E3-218D368A2F4C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bg1"/>
                </a:solidFill>
                <a:effectLst/>
                <a:latin typeface="Helvetica" pitchFamily="2" charset="0"/>
              </a:rPr>
              <a:t>Abstracting out code into a function makes it less repetitive and improves readability with descriptive function names</a:t>
            </a:r>
          </a:p>
          <a:p>
            <a:endParaRPr lang="pl-PL" sz="1400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BDFC4A6-CD7F-81AE-2DB8-BFE7C4065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622" y="504701"/>
            <a:ext cx="5830585" cy="404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79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Abstract out logic to improve readability</a:t>
            </a:r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51C8B179-D765-446C-7A9D-BCAAA33BAD57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rostokąt 3">
            <a:extLst>
              <a:ext uri="{FF2B5EF4-FFF2-40B4-BE49-F238E27FC236}">
                <a16:creationId xmlns:a16="http://schemas.microsoft.com/office/drawing/2014/main" id="{DF50C38A-2B6B-671A-52E3-218D368A2F4C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bg1"/>
                </a:solidFill>
                <a:effectLst/>
                <a:latin typeface="Helvetica" pitchFamily="2" charset="0"/>
              </a:rPr>
              <a:t>But use your judgement: it is possible to over-engineer this and have way too many modules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BDFC4A6-CD7F-81AE-2DB8-BFE7C4065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622" y="504701"/>
            <a:ext cx="5830585" cy="404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26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Minimize the number of entities</a:t>
            </a:r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51C8B179-D765-446C-7A9D-BCAAA33BAD57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rostokąt 3">
            <a:extLst>
              <a:ext uri="{FF2B5EF4-FFF2-40B4-BE49-F238E27FC236}">
                <a16:creationId xmlns:a16="http://schemas.microsoft.com/office/drawing/2014/main" id="{DF50C38A-2B6B-671A-52E3-218D368A2F4C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bg1"/>
                </a:solidFill>
                <a:effectLst/>
                <a:latin typeface="Helvetica" pitchFamily="2" charset="0"/>
              </a:rPr>
              <a:t>Functions, classes, modules, etc.</a:t>
            </a:r>
          </a:p>
          <a:p>
            <a:endParaRPr lang="pl-PL" sz="1400">
              <a:solidFill>
                <a:schemeClr val="bg1"/>
              </a:solidFill>
              <a:latin typeface="Helvetica" pitchFamily="2" charset="0"/>
            </a:endParaRPr>
          </a:p>
          <a:p>
            <a:r>
              <a:rPr lang="pl-PL" sz="1400">
                <a:solidFill>
                  <a:schemeClr val="bg1"/>
                </a:solidFill>
                <a:effectLst/>
                <a:latin typeface="Helvetica" pitchFamily="2" charset="0"/>
              </a:rPr>
              <a:t>Creating moreodules doesn't necessarily result in effective modularization.</a:t>
            </a:r>
          </a:p>
          <a:p>
            <a:endParaRPr lang="pl-PL" sz="140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endParaRPr lang="pl-PL" sz="1400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1046BC5-8BF7-14EA-517D-086D0C9941F1}"/>
              </a:ext>
            </a:extLst>
          </p:cNvPr>
          <p:cNvSpPr txBox="1"/>
          <p:nvPr/>
        </p:nvSpPr>
        <p:spPr>
          <a:xfrm>
            <a:off x="4073769" y="1616314"/>
            <a:ext cx="48598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If you have broken up your code into an unnecessary amount of functions and modules, </a:t>
            </a:r>
            <a:br>
              <a:rPr lang="pl-PL"/>
            </a:br>
            <a:r>
              <a:rPr lang="pl-PL"/>
              <a:t>you'll have to jump around everywhere if you want to view the implementation details for something that may be too small to be worth it</a:t>
            </a:r>
          </a:p>
        </p:txBody>
      </p:sp>
    </p:spTree>
    <p:extLst>
      <p:ext uri="{BB962C8B-B14F-4D97-AF65-F5344CB8AC3E}">
        <p14:creationId xmlns:p14="http://schemas.microsoft.com/office/powerpoint/2010/main" val="3626827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Functions should do one thing</a:t>
            </a:r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51C8B179-D765-446C-7A9D-BCAAA33BAD57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rostokąt 3">
            <a:extLst>
              <a:ext uri="{FF2B5EF4-FFF2-40B4-BE49-F238E27FC236}">
                <a16:creationId xmlns:a16="http://schemas.microsoft.com/office/drawing/2014/main" id="{DF50C38A-2B6B-671A-52E3-218D368A2F4C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bg1"/>
                </a:solidFill>
                <a:effectLst/>
                <a:latin typeface="Helvetica" pitchFamily="2" charset="0"/>
              </a:rPr>
              <a:t>Generally, if there's an "and" in your function name, consider refactoring.</a:t>
            </a:r>
          </a:p>
          <a:p>
            <a:endParaRPr lang="pl-PL" sz="1400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E510D5B-348A-09BC-00DE-350E8CEE1FC6}"/>
              </a:ext>
            </a:extLst>
          </p:cNvPr>
          <p:cNvSpPr txBox="1"/>
          <p:nvPr/>
        </p:nvSpPr>
        <p:spPr>
          <a:xfrm>
            <a:off x="3817367" y="1065262"/>
            <a:ext cx="496321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88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1 function </a:t>
            </a:r>
          </a:p>
          <a:p>
            <a:pPr algn="l"/>
            <a:r>
              <a:rPr lang="pl-PL" sz="88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1 thing</a:t>
            </a:r>
          </a:p>
        </p:txBody>
      </p:sp>
    </p:spTree>
    <p:extLst>
      <p:ext uri="{BB962C8B-B14F-4D97-AF65-F5344CB8AC3E}">
        <p14:creationId xmlns:p14="http://schemas.microsoft.com/office/powerpoint/2010/main" val="2702555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Fewer than 3 arguments per function</a:t>
            </a:r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51C8B179-D765-446C-7A9D-BCAAA33BAD57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58021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rostokąt 3">
            <a:extLst>
              <a:ext uri="{FF2B5EF4-FFF2-40B4-BE49-F238E27FC236}">
                <a16:creationId xmlns:a16="http://schemas.microsoft.com/office/drawing/2014/main" id="{DF50C38A-2B6B-671A-52E3-218D368A2F4C}"/>
              </a:ext>
            </a:extLst>
          </p:cNvPr>
          <p:cNvSpPr/>
          <p:nvPr/>
        </p:nvSpPr>
        <p:spPr>
          <a:xfrm>
            <a:off x="548193" y="3173698"/>
            <a:ext cx="2490651" cy="15845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bg1"/>
                </a:solidFill>
                <a:effectLst/>
                <a:latin typeface="Helvetica" pitchFamily="2" charset="0"/>
              </a:rPr>
              <a:t>This is not a hard rule and there are times when it is more appropriate to use many parameters. But in many cases, it's more effective to use fewer arguments</a:t>
            </a:r>
          </a:p>
          <a:p>
            <a:endParaRPr lang="pl-PL" sz="1400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E510D5B-348A-09BC-00DE-350E8CEE1FC6}"/>
              </a:ext>
            </a:extLst>
          </p:cNvPr>
          <p:cNvSpPr txBox="1"/>
          <p:nvPr/>
        </p:nvSpPr>
        <p:spPr>
          <a:xfrm>
            <a:off x="4277261" y="1727148"/>
            <a:ext cx="42001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88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&lt; 3 args </a:t>
            </a:r>
          </a:p>
        </p:txBody>
      </p:sp>
    </p:spTree>
    <p:extLst>
      <p:ext uri="{BB962C8B-B14F-4D97-AF65-F5344CB8AC3E}">
        <p14:creationId xmlns:p14="http://schemas.microsoft.com/office/powerpoint/2010/main" val="168672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My Checklist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0A7B334D-4635-B811-B862-539563CF8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73199"/>
            <a:ext cx="31623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59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200FF12B-0ABA-A890-2C8E-D68D7BAC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Well Documented Code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2A0CA1F-DEED-0C32-195A-5BDBA7E6C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42" y="1734355"/>
            <a:ext cx="1781116" cy="214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74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Inline comments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58D43758-D560-8B86-5BF7-789E7BCE216E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B662C4F6-CD9B-77CF-108C-E903468A7F36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bg1"/>
                </a:solidFill>
                <a:effectLst/>
                <a:latin typeface="Helvetica" pitchFamily="2" charset="0"/>
              </a:rPr>
              <a:t>Explain parts of Your code</a:t>
            </a:r>
          </a:p>
          <a:p>
            <a:r>
              <a:rPr lang="pl-PL" sz="1400">
                <a:solidFill>
                  <a:schemeClr val="bg1"/>
                </a:solidFill>
                <a:latin typeface="Helvetica" pitchFamily="2" charset="0"/>
              </a:rPr>
              <a:t>Document its major steps</a:t>
            </a:r>
          </a:p>
          <a:p>
            <a:r>
              <a:rPr lang="pl-PL" sz="1400">
                <a:solidFill>
                  <a:schemeClr val="bg1"/>
                </a:solidFill>
                <a:effectLst/>
                <a:latin typeface="Helvetica" pitchFamily="2" charset="0"/>
              </a:rPr>
              <a:t>Describe history, motivation, limitations, TODOs…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D3D8243D-64D3-B35E-17B0-C2A9CFC61760}"/>
              </a:ext>
            </a:extLst>
          </p:cNvPr>
          <p:cNvSpPr/>
          <p:nvPr/>
        </p:nvSpPr>
        <p:spPr>
          <a:xfrm>
            <a:off x="4030133" y="1591733"/>
            <a:ext cx="4368800" cy="218440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8D49C051-8604-C5B1-9C3F-6A0DA53915EF}"/>
              </a:ext>
            </a:extLst>
          </p:cNvPr>
          <p:cNvSpPr/>
          <p:nvPr/>
        </p:nvSpPr>
        <p:spPr>
          <a:xfrm>
            <a:off x="4216399" y="2051294"/>
            <a:ext cx="21924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AE88D353-916B-8454-ABE6-5F6BA9730A23}"/>
              </a:ext>
            </a:extLst>
          </p:cNvPr>
          <p:cNvSpPr/>
          <p:nvPr/>
        </p:nvSpPr>
        <p:spPr>
          <a:xfrm>
            <a:off x="4216399" y="2365251"/>
            <a:ext cx="18324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E0C9FE41-C610-BC96-81BB-2BA0CD0F33FF}"/>
              </a:ext>
            </a:extLst>
          </p:cNvPr>
          <p:cNvSpPr/>
          <p:nvPr/>
        </p:nvSpPr>
        <p:spPr>
          <a:xfrm>
            <a:off x="4216399" y="2679208"/>
            <a:ext cx="2912533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17643847-0A1E-A6BF-B781-FD5191B9FBD6}"/>
              </a:ext>
            </a:extLst>
          </p:cNvPr>
          <p:cNvSpPr/>
          <p:nvPr/>
        </p:nvSpPr>
        <p:spPr>
          <a:xfrm>
            <a:off x="4216398" y="2993165"/>
            <a:ext cx="32724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7AA764D4-14D9-929C-AE65-046CAC2C2AAE}"/>
              </a:ext>
            </a:extLst>
          </p:cNvPr>
          <p:cNvSpPr/>
          <p:nvPr/>
        </p:nvSpPr>
        <p:spPr>
          <a:xfrm>
            <a:off x="4216399" y="3307122"/>
            <a:ext cx="25524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90B015BE-1B30-6F70-CF79-A7B49BB561BD}"/>
              </a:ext>
            </a:extLst>
          </p:cNvPr>
          <p:cNvSpPr txBox="1"/>
          <p:nvPr/>
        </p:nvSpPr>
        <p:spPr>
          <a:xfrm>
            <a:off x="6048799" y="2301362"/>
            <a:ext cx="15376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pl-PL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# inline comment</a:t>
            </a:r>
          </a:p>
        </p:txBody>
      </p:sp>
    </p:spTree>
    <p:extLst>
      <p:ext uri="{BB962C8B-B14F-4D97-AF65-F5344CB8AC3E}">
        <p14:creationId xmlns:p14="http://schemas.microsoft.com/office/powerpoint/2010/main" val="1897726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Docstrings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58D43758-D560-8B86-5BF7-789E7BCE216E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B662C4F6-CD9B-77CF-108C-E903468A7F36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bg1"/>
                </a:solidFill>
                <a:effectLst/>
                <a:latin typeface="Helvetica" pitchFamily="2" charset="0"/>
              </a:rPr>
              <a:t>Explain the functionality of any function or module in Your code</a:t>
            </a:r>
          </a:p>
          <a:p>
            <a:endParaRPr lang="pl-PL" sz="1400">
              <a:solidFill>
                <a:schemeClr val="bg1"/>
              </a:solidFill>
              <a:latin typeface="Helvetica" pitchFamily="2" charset="0"/>
            </a:endParaRPr>
          </a:p>
          <a:p>
            <a:r>
              <a:rPr lang="pl-PL" sz="1400">
                <a:solidFill>
                  <a:schemeClr val="bg1"/>
                </a:solidFill>
                <a:effectLst/>
                <a:latin typeface="Helvetica" pitchFamily="2" charset="0"/>
              </a:rPr>
              <a:t>Are surrounded by triple quotes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8D49C051-8604-C5B1-9C3F-6A0DA53915EF}"/>
              </a:ext>
            </a:extLst>
          </p:cNvPr>
          <p:cNvSpPr/>
          <p:nvPr/>
        </p:nvSpPr>
        <p:spPr>
          <a:xfrm>
            <a:off x="4216398" y="3118178"/>
            <a:ext cx="21924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AE88D353-916B-8454-ABE6-5F6BA9730A23}"/>
              </a:ext>
            </a:extLst>
          </p:cNvPr>
          <p:cNvSpPr/>
          <p:nvPr/>
        </p:nvSpPr>
        <p:spPr>
          <a:xfrm>
            <a:off x="4216398" y="3432135"/>
            <a:ext cx="18324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E0C9FE41-C610-BC96-81BB-2BA0CD0F33FF}"/>
              </a:ext>
            </a:extLst>
          </p:cNvPr>
          <p:cNvSpPr/>
          <p:nvPr/>
        </p:nvSpPr>
        <p:spPr>
          <a:xfrm>
            <a:off x="4216398" y="3746092"/>
            <a:ext cx="2912533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17643847-0A1E-A6BF-B781-FD5191B9FBD6}"/>
              </a:ext>
            </a:extLst>
          </p:cNvPr>
          <p:cNvSpPr/>
          <p:nvPr/>
        </p:nvSpPr>
        <p:spPr>
          <a:xfrm>
            <a:off x="4216397" y="4060049"/>
            <a:ext cx="32724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7AA764D4-14D9-929C-AE65-046CAC2C2AAE}"/>
              </a:ext>
            </a:extLst>
          </p:cNvPr>
          <p:cNvSpPr/>
          <p:nvPr/>
        </p:nvSpPr>
        <p:spPr>
          <a:xfrm>
            <a:off x="4216398" y="4374006"/>
            <a:ext cx="25524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90B015BE-1B30-6F70-CF79-A7B49BB561BD}"/>
              </a:ext>
            </a:extLst>
          </p:cNvPr>
          <p:cNvSpPr txBox="1"/>
          <p:nvPr/>
        </p:nvSpPr>
        <p:spPr>
          <a:xfrm>
            <a:off x="6048798" y="3368246"/>
            <a:ext cx="15376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pl-PL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# inline comment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F19CED36-23FA-F23E-2BC4-300F3B911751}"/>
              </a:ext>
            </a:extLst>
          </p:cNvPr>
          <p:cNvSpPr txBox="1"/>
          <p:nvPr/>
        </p:nvSpPr>
        <p:spPr>
          <a:xfrm>
            <a:off x="4216398" y="305059"/>
            <a:ext cx="2064989" cy="73866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pl-PL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```</a:t>
            </a:r>
          </a:p>
          <a:p>
            <a:pPr algn="l"/>
            <a:r>
              <a:rPr lang="pl-PL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Some module docstring</a:t>
            </a:r>
          </a:p>
          <a:p>
            <a:pPr algn="l"/>
            <a:r>
              <a:rPr lang="pl-PL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```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5756D360-814F-570A-C1C1-2E7D088E0F94}"/>
              </a:ext>
            </a:extLst>
          </p:cNvPr>
          <p:cNvSpPr/>
          <p:nvPr/>
        </p:nvSpPr>
        <p:spPr>
          <a:xfrm>
            <a:off x="4772598" y="1871273"/>
            <a:ext cx="2912533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514DB5D7-B925-DE75-48D8-2AFD04CB7A38}"/>
              </a:ext>
            </a:extLst>
          </p:cNvPr>
          <p:cNvSpPr/>
          <p:nvPr/>
        </p:nvSpPr>
        <p:spPr>
          <a:xfrm>
            <a:off x="4772597" y="2185230"/>
            <a:ext cx="32724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21CE369A-23A8-1D77-7E53-D5DE7D9C4848}"/>
              </a:ext>
            </a:extLst>
          </p:cNvPr>
          <p:cNvSpPr/>
          <p:nvPr/>
        </p:nvSpPr>
        <p:spPr>
          <a:xfrm>
            <a:off x="4772598" y="2499187"/>
            <a:ext cx="25524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B7D62D3B-5AB6-980E-1D5B-408B62BF3419}"/>
              </a:ext>
            </a:extLst>
          </p:cNvPr>
          <p:cNvSpPr txBox="1"/>
          <p:nvPr/>
        </p:nvSpPr>
        <p:spPr>
          <a:xfrm>
            <a:off x="4215953" y="1552306"/>
            <a:ext cx="219284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pl-PL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``` A function docstring ```</a:t>
            </a: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6BC608DF-E6F4-B3A3-9178-53CF0B1BACDF}"/>
              </a:ext>
            </a:extLst>
          </p:cNvPr>
          <p:cNvSpPr/>
          <p:nvPr/>
        </p:nvSpPr>
        <p:spPr>
          <a:xfrm>
            <a:off x="4295225" y="967764"/>
            <a:ext cx="21924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92EA736A-AE91-6C2D-0BCA-AC42A99F3EF6}"/>
              </a:ext>
            </a:extLst>
          </p:cNvPr>
          <p:cNvSpPr/>
          <p:nvPr/>
        </p:nvSpPr>
        <p:spPr>
          <a:xfrm>
            <a:off x="4295225" y="1281721"/>
            <a:ext cx="18324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0688A2C2-D448-822C-3EB0-83710E59CA05}"/>
              </a:ext>
            </a:extLst>
          </p:cNvPr>
          <p:cNvSpPr/>
          <p:nvPr/>
        </p:nvSpPr>
        <p:spPr>
          <a:xfrm>
            <a:off x="4030133" y="305059"/>
            <a:ext cx="4368800" cy="4424596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78923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Docstrings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58D43758-D560-8B86-5BF7-789E7BCE216E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B662C4F6-CD9B-77CF-108C-E903468A7F36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bg1"/>
                </a:solidFill>
                <a:effectLst/>
                <a:latin typeface="Helvetica" pitchFamily="2" charset="0"/>
              </a:rPr>
              <a:t>One-line docstring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8D49C051-8604-C5B1-9C3F-6A0DA53915EF}"/>
              </a:ext>
            </a:extLst>
          </p:cNvPr>
          <p:cNvSpPr/>
          <p:nvPr/>
        </p:nvSpPr>
        <p:spPr>
          <a:xfrm>
            <a:off x="4216398" y="3118178"/>
            <a:ext cx="21924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AE88D353-916B-8454-ABE6-5F6BA9730A23}"/>
              </a:ext>
            </a:extLst>
          </p:cNvPr>
          <p:cNvSpPr/>
          <p:nvPr/>
        </p:nvSpPr>
        <p:spPr>
          <a:xfrm>
            <a:off x="4216398" y="3432135"/>
            <a:ext cx="18324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E0C9FE41-C610-BC96-81BB-2BA0CD0F33FF}"/>
              </a:ext>
            </a:extLst>
          </p:cNvPr>
          <p:cNvSpPr/>
          <p:nvPr/>
        </p:nvSpPr>
        <p:spPr>
          <a:xfrm>
            <a:off x="4216398" y="3746092"/>
            <a:ext cx="2912533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17643847-0A1E-A6BF-B781-FD5191B9FBD6}"/>
              </a:ext>
            </a:extLst>
          </p:cNvPr>
          <p:cNvSpPr/>
          <p:nvPr/>
        </p:nvSpPr>
        <p:spPr>
          <a:xfrm>
            <a:off x="4216397" y="4060049"/>
            <a:ext cx="32724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7AA764D4-14D9-929C-AE65-046CAC2C2AAE}"/>
              </a:ext>
            </a:extLst>
          </p:cNvPr>
          <p:cNvSpPr/>
          <p:nvPr/>
        </p:nvSpPr>
        <p:spPr>
          <a:xfrm>
            <a:off x="4216398" y="4374006"/>
            <a:ext cx="25524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90B015BE-1B30-6F70-CF79-A7B49BB561BD}"/>
              </a:ext>
            </a:extLst>
          </p:cNvPr>
          <p:cNvSpPr txBox="1"/>
          <p:nvPr/>
        </p:nvSpPr>
        <p:spPr>
          <a:xfrm>
            <a:off x="6048798" y="3368246"/>
            <a:ext cx="15376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pl-PL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# inline comment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F19CED36-23FA-F23E-2BC4-300F3B911751}"/>
              </a:ext>
            </a:extLst>
          </p:cNvPr>
          <p:cNvSpPr txBox="1"/>
          <p:nvPr/>
        </p:nvSpPr>
        <p:spPr>
          <a:xfrm>
            <a:off x="4216398" y="305059"/>
            <a:ext cx="2064989" cy="73866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pl-PL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```</a:t>
            </a:r>
          </a:p>
          <a:p>
            <a:pPr algn="l"/>
            <a:r>
              <a:rPr lang="pl-PL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Some module docstring</a:t>
            </a:r>
          </a:p>
          <a:p>
            <a:pPr algn="l"/>
            <a:r>
              <a:rPr lang="pl-PL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```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5756D360-814F-570A-C1C1-2E7D088E0F94}"/>
              </a:ext>
            </a:extLst>
          </p:cNvPr>
          <p:cNvSpPr/>
          <p:nvPr/>
        </p:nvSpPr>
        <p:spPr>
          <a:xfrm>
            <a:off x="4772598" y="1871273"/>
            <a:ext cx="2912533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514DB5D7-B925-DE75-48D8-2AFD04CB7A38}"/>
              </a:ext>
            </a:extLst>
          </p:cNvPr>
          <p:cNvSpPr/>
          <p:nvPr/>
        </p:nvSpPr>
        <p:spPr>
          <a:xfrm>
            <a:off x="4772597" y="2185230"/>
            <a:ext cx="32724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21CE369A-23A8-1D77-7E53-D5DE7D9C4848}"/>
              </a:ext>
            </a:extLst>
          </p:cNvPr>
          <p:cNvSpPr/>
          <p:nvPr/>
        </p:nvSpPr>
        <p:spPr>
          <a:xfrm>
            <a:off x="4772598" y="2499187"/>
            <a:ext cx="25524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B7D62D3B-5AB6-980E-1D5B-408B62BF3419}"/>
              </a:ext>
            </a:extLst>
          </p:cNvPr>
          <p:cNvSpPr txBox="1"/>
          <p:nvPr/>
        </p:nvSpPr>
        <p:spPr>
          <a:xfrm>
            <a:off x="4215953" y="1552306"/>
            <a:ext cx="219284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pl-PL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``` A function docstring ```</a:t>
            </a: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6BC608DF-E6F4-B3A3-9178-53CF0B1BACDF}"/>
              </a:ext>
            </a:extLst>
          </p:cNvPr>
          <p:cNvSpPr/>
          <p:nvPr/>
        </p:nvSpPr>
        <p:spPr>
          <a:xfrm>
            <a:off x="4295225" y="967764"/>
            <a:ext cx="21924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92EA736A-AE91-6C2D-0BCA-AC42A99F3EF6}"/>
              </a:ext>
            </a:extLst>
          </p:cNvPr>
          <p:cNvSpPr/>
          <p:nvPr/>
        </p:nvSpPr>
        <p:spPr>
          <a:xfrm>
            <a:off x="4295225" y="1281721"/>
            <a:ext cx="18324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0688A2C2-D448-822C-3EB0-83710E59CA05}"/>
              </a:ext>
            </a:extLst>
          </p:cNvPr>
          <p:cNvSpPr/>
          <p:nvPr/>
        </p:nvSpPr>
        <p:spPr>
          <a:xfrm>
            <a:off x="4030133" y="305059"/>
            <a:ext cx="4368800" cy="4424596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7563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874CE456-64AE-683D-1FBB-E8A677AF0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Each stage has it’s own goals and specifics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9EC812D-6DAC-5732-C5EA-7A53DAA4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582" y="1045668"/>
            <a:ext cx="4849548" cy="3052163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617BC4D4-1E1E-A9A9-5528-460017E48E3F}"/>
              </a:ext>
            </a:extLst>
          </p:cNvPr>
          <p:cNvSpPr txBox="1"/>
          <p:nvPr/>
        </p:nvSpPr>
        <p:spPr>
          <a:xfrm>
            <a:off x="7457320" y="518964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Experimentation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9063F29-0E8F-F325-32C1-4A46A0323FA6}"/>
              </a:ext>
            </a:extLst>
          </p:cNvPr>
          <p:cNvSpPr txBox="1"/>
          <p:nvPr/>
        </p:nvSpPr>
        <p:spPr>
          <a:xfrm>
            <a:off x="7230579" y="4230354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Development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201255B5-EC34-7A4B-1F15-04A90395E036}"/>
              </a:ext>
            </a:extLst>
          </p:cNvPr>
          <p:cNvSpPr txBox="1"/>
          <p:nvPr/>
        </p:nvSpPr>
        <p:spPr>
          <a:xfrm>
            <a:off x="3100911" y="861002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Maintanance</a:t>
            </a:r>
          </a:p>
        </p:txBody>
      </p:sp>
    </p:spTree>
    <p:extLst>
      <p:ext uri="{BB962C8B-B14F-4D97-AF65-F5344CB8AC3E}">
        <p14:creationId xmlns:p14="http://schemas.microsoft.com/office/powerpoint/2010/main" val="235802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Docstrings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58D43758-D560-8B86-5BF7-789E7BCE216E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B662C4F6-CD9B-77CF-108C-E903468A7F36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bg1"/>
                </a:solidFill>
                <a:effectLst/>
                <a:latin typeface="Helvetica" pitchFamily="2" charset="0"/>
              </a:rPr>
              <a:t>One-line docstring</a:t>
            </a:r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E78B7F73-D876-8202-8DEF-F9335B31B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068" y="2082800"/>
            <a:ext cx="4355881" cy="62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11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Docstrings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58D43758-D560-8B86-5BF7-789E7BCE216E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B662C4F6-CD9B-77CF-108C-E903468A7F36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bg1"/>
                </a:solidFill>
                <a:effectLst/>
                <a:latin typeface="Helvetica" pitchFamily="2" charset="0"/>
              </a:rPr>
              <a:t>Multi-line docstring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298416D-7DCC-8FCD-6548-4837E8619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567" y="1608096"/>
            <a:ext cx="5024592" cy="210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046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Docstrings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58D43758-D560-8B86-5BF7-789E7BCE216E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B662C4F6-CD9B-77CF-108C-E903468A7F36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bg1"/>
                </a:solidFill>
                <a:effectLst/>
                <a:latin typeface="Helvetica" pitchFamily="2" charset="0"/>
              </a:rPr>
              <a:t>Follow PEP 257</a:t>
            </a:r>
          </a:p>
        </p:txBody>
      </p:sp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5540EBA7-D679-6F64-2192-F03D67297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085" y="996173"/>
            <a:ext cx="4812075" cy="31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74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Project documentation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58D43758-D560-8B86-5BF7-789E7BCE216E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B662C4F6-CD9B-77CF-108C-E903468A7F36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bg1"/>
                </a:solidFill>
                <a:effectLst/>
                <a:latin typeface="Helvetica" pitchFamily="2" charset="0"/>
              </a:rPr>
              <a:t>Why and how the code is relevant to the user?</a:t>
            </a:r>
          </a:p>
          <a:p>
            <a:r>
              <a:rPr lang="pl-PL" sz="1400">
                <a:solidFill>
                  <a:schemeClr val="bg1"/>
                </a:solidFill>
                <a:latin typeface="Helvetica" pitchFamily="2" charset="0"/>
              </a:rPr>
              <a:t>What it does?</a:t>
            </a:r>
          </a:p>
          <a:p>
            <a:r>
              <a:rPr lang="pl-PL" sz="1400">
                <a:solidFill>
                  <a:schemeClr val="bg1"/>
                </a:solidFill>
                <a:effectLst/>
                <a:latin typeface="Helvetica" pitchFamily="2" charset="0"/>
              </a:rPr>
              <a:t>Dependencies</a:t>
            </a:r>
          </a:p>
          <a:p>
            <a:r>
              <a:rPr lang="pl-PL" sz="1400">
                <a:solidFill>
                  <a:schemeClr val="bg1"/>
                </a:solidFill>
                <a:latin typeface="Helvetica" pitchFamily="2" charset="0"/>
              </a:rPr>
              <a:t>How to use it?</a:t>
            </a:r>
            <a:endParaRPr lang="pl-PL" sz="1400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6ADB043-9560-7A0A-DE90-8AD289DA2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798" y="1030321"/>
            <a:ext cx="1781116" cy="2143377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E7136B97-A112-ADE1-CF25-7F92D32BBED7}"/>
              </a:ext>
            </a:extLst>
          </p:cNvPr>
          <p:cNvSpPr/>
          <p:nvPr/>
        </p:nvSpPr>
        <p:spPr>
          <a:xfrm>
            <a:off x="5586762" y="3325896"/>
            <a:ext cx="1519434" cy="4097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400">
                <a:solidFill>
                  <a:schemeClr val="bg1"/>
                </a:solidFill>
                <a:latin typeface="Franklin Gothic Book" panose="020B0503020102020204" pitchFamily="34" charset="0"/>
              </a:rPr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304651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Project documentation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58D43758-D560-8B86-5BF7-789E7BCE216E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B662C4F6-CD9B-77CF-108C-E903468A7F36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bg1"/>
                </a:solidFill>
                <a:effectLst/>
                <a:latin typeface="Helvetica" pitchFamily="2" charset="0"/>
              </a:rPr>
              <a:t>Follow the course on writing good README.md</a:t>
            </a:r>
          </a:p>
        </p:txBody>
      </p:sp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AC7EB50B-149D-1CB3-5BFE-C7E5F2454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585" y="501649"/>
            <a:ext cx="45720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16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aravel-Modules | laravel-modules documentation">
            <a:extLst>
              <a:ext uri="{FF2B5EF4-FFF2-40B4-BE49-F238E27FC236}">
                <a16:creationId xmlns:a16="http://schemas.microsoft.com/office/drawing/2014/main" id="{C741E8A1-814E-362C-8E80-FA7540DB3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38" y="1799147"/>
            <a:ext cx="2277923" cy="203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200FF12B-0ABA-A890-2C8E-D68D7BAC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Useful tools</a:t>
            </a:r>
          </a:p>
        </p:txBody>
      </p:sp>
      <p:pic>
        <p:nvPicPr>
          <p:cNvPr id="2050" name="Picture 2" descr="Code icon - Free download on Iconfinder">
            <a:extLst>
              <a:ext uri="{FF2B5EF4-FFF2-40B4-BE49-F238E27FC236}">
                <a16:creationId xmlns:a16="http://schemas.microsoft.com/office/drawing/2014/main" id="{DD095719-2D4C-4B59-42C6-0FEEF945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50" y="1687634"/>
            <a:ext cx="2034852" cy="203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F4684EF2-DB11-9BCC-C5A7-B15577F4E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333" y="1776337"/>
            <a:ext cx="1572148" cy="189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65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Pylint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58D43758-D560-8B86-5BF7-789E7BCE216E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B662C4F6-CD9B-77CF-108C-E903468A7F36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bg1"/>
                </a:solidFill>
                <a:effectLst/>
                <a:latin typeface="Helvetica" pitchFamily="2" charset="0"/>
              </a:rPr>
              <a:t>Checks PEP-8 compliance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CA3B269-A8F6-1FDC-50FC-F1CD921D7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456" y="1733549"/>
            <a:ext cx="3987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53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Pylint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58D43758-D560-8B86-5BF7-789E7BCE216E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B662C4F6-CD9B-77CF-108C-E903468A7F36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bg1"/>
                </a:solidFill>
                <a:effectLst/>
                <a:latin typeface="Helvetica" pitchFamily="2" charset="0"/>
              </a:rPr>
              <a:t>Provides feedback on updates to your code, as well as a score out of 10 that can help you understand which improvements are most important.</a:t>
            </a:r>
            <a:endParaRPr lang="pl-PL" sz="1400">
              <a:solidFill>
                <a:schemeClr val="bg1"/>
              </a:solidFill>
              <a:latin typeface="Helvetica" pitchFamily="2" charset="0"/>
            </a:endParaRPr>
          </a:p>
          <a:p>
            <a:endParaRPr lang="pl-PL" sz="1400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C87EB5E7-05E4-D79D-D363-46FEB80C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957" y="2676293"/>
            <a:ext cx="4450365" cy="2382691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20BBB8B-273B-8FAD-6D3E-BC3271670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935" y="444964"/>
            <a:ext cx="1439676" cy="202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30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Autopep8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58D43758-D560-8B86-5BF7-789E7BCE216E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B662C4F6-CD9B-77CF-108C-E903468A7F36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bg1"/>
                </a:solidFill>
                <a:effectLst/>
                <a:latin typeface="Helvetica" pitchFamily="2" charset="0"/>
              </a:rPr>
              <a:t>Attempts to automatically clean up your code.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A0A8B99-0E49-BF77-B77E-FF8F6F83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608" y="1535398"/>
            <a:ext cx="42291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Autopep8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58D43758-D560-8B86-5BF7-789E7BCE216E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B662C4F6-CD9B-77CF-108C-E903468A7F36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bg1"/>
                </a:solidFill>
                <a:effectLst/>
                <a:latin typeface="Helvetica" pitchFamily="2" charset="0"/>
              </a:rPr>
              <a:t>before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38D749F0-E441-7BE6-8767-5F9E036AC7DD}"/>
              </a:ext>
            </a:extLst>
          </p:cNvPr>
          <p:cNvSpPr txBox="1"/>
          <p:nvPr/>
        </p:nvSpPr>
        <p:spPr>
          <a:xfrm>
            <a:off x="3417714" y="4059264"/>
            <a:ext cx="5324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4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autopep8 --in-place --aggressive my_script.py 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592617A0-6EE4-5114-BDC8-043EC31FD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271" y="776459"/>
            <a:ext cx="5159885" cy="304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9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874CE456-64AE-683D-1FBB-E8A677AF0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…and is managed by different teams…</a:t>
            </a: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655257EC-C22E-70B3-61ED-F79DA0280542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rostokąt 7">
            <a:extLst>
              <a:ext uri="{FF2B5EF4-FFF2-40B4-BE49-F238E27FC236}">
                <a16:creationId xmlns:a16="http://schemas.microsoft.com/office/drawing/2014/main" id="{E833EF15-735F-B79A-FCE0-AB69CFBF7598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2000">
                <a:solidFill>
                  <a:schemeClr val="bg1"/>
                </a:solidFill>
              </a:rPr>
              <a:t>Methods, </a:t>
            </a:r>
          </a:p>
          <a:p>
            <a:r>
              <a:rPr lang="pl-PL" sz="2000">
                <a:solidFill>
                  <a:schemeClr val="bg1"/>
                </a:solidFill>
              </a:rPr>
              <a:t>Tools, </a:t>
            </a:r>
          </a:p>
          <a:p>
            <a:r>
              <a:rPr lang="pl-PL" sz="2000">
                <a:solidFill>
                  <a:schemeClr val="bg1"/>
                </a:solidFill>
              </a:rPr>
              <a:t>Habits, </a:t>
            </a:r>
          </a:p>
          <a:p>
            <a:r>
              <a:rPr lang="pl-PL" sz="2000">
                <a:solidFill>
                  <a:schemeClr val="bg1"/>
                </a:solidFill>
              </a:rPr>
              <a:t>Cultures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6347C9-06DA-235A-DE4E-EEB837E14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290" y="3778226"/>
            <a:ext cx="548069" cy="63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14A2D61-9091-642E-0569-5A574D1BD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805" y="3778225"/>
            <a:ext cx="637658" cy="63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CLI (Command Line Interface) used in latest JS frameworks - Openweb  Solutions Blog">
            <a:extLst>
              <a:ext uri="{FF2B5EF4-FFF2-40B4-BE49-F238E27FC236}">
                <a16:creationId xmlns:a16="http://schemas.microsoft.com/office/drawing/2014/main" id="{12AB1872-AD30-13B7-D9DF-024EBE2D4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719" y="3866029"/>
            <a:ext cx="1063589" cy="51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at is MLOps? | NVIDIA Blog">
            <a:extLst>
              <a:ext uri="{FF2B5EF4-FFF2-40B4-BE49-F238E27FC236}">
                <a16:creationId xmlns:a16="http://schemas.microsoft.com/office/drawing/2014/main" id="{DE716B19-7062-8323-AC81-CB28A6D02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622" y="898093"/>
            <a:ext cx="5613470" cy="246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43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Autopep8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58D43758-D560-8B86-5BF7-789E7BCE216E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B662C4F6-CD9B-77CF-108C-E903468A7F36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bg1"/>
                </a:solidFill>
                <a:effectLst/>
                <a:latin typeface="Helvetica" pitchFamily="2" charset="0"/>
              </a:rPr>
              <a:t>after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40EE40A-F104-1C41-E4CC-F12AF83F0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877" y="0"/>
            <a:ext cx="40285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069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aravel-Modules | laravel-modules documentation">
            <a:extLst>
              <a:ext uri="{FF2B5EF4-FFF2-40B4-BE49-F238E27FC236}">
                <a16:creationId xmlns:a16="http://schemas.microsoft.com/office/drawing/2014/main" id="{C741E8A1-814E-362C-8E80-FA7540DB3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576" y="1656912"/>
            <a:ext cx="3086847" cy="275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200FF12B-0ABA-A890-2C8E-D68D7BAC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Example 1. Simple regression</a:t>
            </a:r>
          </a:p>
        </p:txBody>
      </p:sp>
    </p:spTree>
    <p:extLst>
      <p:ext uri="{BB962C8B-B14F-4D97-AF65-F5344CB8AC3E}">
        <p14:creationId xmlns:p14="http://schemas.microsoft.com/office/powerpoint/2010/main" val="17687139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EFE72A9-961C-027C-162F-E68694B28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Simple Regression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771961C-CFE9-78CC-0F17-E63017332143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rostokąt 6">
            <a:extLst>
              <a:ext uri="{FF2B5EF4-FFF2-40B4-BE49-F238E27FC236}">
                <a16:creationId xmlns:a16="http://schemas.microsoft.com/office/drawing/2014/main" id="{7CC5322D-9711-EB5B-487A-5F0C11CEA862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2000">
                <a:solidFill>
                  <a:schemeClr val="bg1"/>
                </a:solidFill>
              </a:rPr>
              <a:t>Train a toy LinearRegression Model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790594C-7AED-4547-6B35-0642323F0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303" y="1363980"/>
            <a:ext cx="18288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580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EFE72A9-961C-027C-162F-E68694B28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Start with a precise PBS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771961C-CFE9-78CC-0F17-E63017332143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rostokąt 6">
            <a:extLst>
              <a:ext uri="{FF2B5EF4-FFF2-40B4-BE49-F238E27FC236}">
                <a16:creationId xmlns:a16="http://schemas.microsoft.com/office/drawing/2014/main" id="{7CC5322D-9711-EB5B-487A-5F0C11CEA862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2000">
                <a:solidFill>
                  <a:schemeClr val="bg1"/>
                </a:solidFill>
              </a:rPr>
              <a:t>&gt; checklist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EEA7F46-28D4-6688-F343-5CF4FF703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256" y="83639"/>
            <a:ext cx="43942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70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EFE72A9-961C-027C-162F-E68694B28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Pipeline = components </a:t>
            </a:r>
            <a:br>
              <a:rPr lang="pl-PL"/>
            </a:br>
            <a:r>
              <a:rPr lang="pl-PL"/>
              <a:t>+ artifacts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771961C-CFE9-78CC-0F17-E63017332143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rostokąt 6">
            <a:extLst>
              <a:ext uri="{FF2B5EF4-FFF2-40B4-BE49-F238E27FC236}">
                <a16:creationId xmlns:a16="http://schemas.microsoft.com/office/drawing/2014/main" id="{7CC5322D-9711-EB5B-487A-5F0C11CEA862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2000">
                <a:solidFill>
                  <a:schemeClr val="bg1"/>
                </a:solidFill>
              </a:rPr>
              <a:t>Decompose a flow using artefacts, components, and decisions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273F9DB-4198-9B45-4C05-F13C00FA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057" y="1592649"/>
            <a:ext cx="5392783" cy="209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44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EFE72A9-961C-027C-162F-E68694B28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Pipeline = components </a:t>
            </a:r>
            <a:br>
              <a:rPr lang="pl-PL"/>
            </a:br>
            <a:r>
              <a:rPr lang="pl-PL"/>
              <a:t>+ artifacts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771961C-CFE9-78CC-0F17-E63017332143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rostokąt 6">
            <a:extLst>
              <a:ext uri="{FF2B5EF4-FFF2-40B4-BE49-F238E27FC236}">
                <a16:creationId xmlns:a16="http://schemas.microsoft.com/office/drawing/2014/main" id="{7CC5322D-9711-EB5B-487A-5F0C11CEA862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2000">
                <a:solidFill>
                  <a:schemeClr val="bg1"/>
                </a:solidFill>
              </a:rPr>
              <a:t>Decompose a flow using artefacts, components, and decisions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DA24E17-C909-4439-4507-D7D002DF6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397" y="-1"/>
            <a:ext cx="33555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0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EFE72A9-961C-027C-162F-E68694B28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Create a simple architecture in spreadsheet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771961C-CFE9-78CC-0F17-E63017332143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rostokąt 6">
            <a:extLst>
              <a:ext uri="{FF2B5EF4-FFF2-40B4-BE49-F238E27FC236}">
                <a16:creationId xmlns:a16="http://schemas.microsoft.com/office/drawing/2014/main" id="{7CC5322D-9711-EB5B-487A-5F0C11CEA862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2000">
                <a:solidFill>
                  <a:schemeClr val="bg1"/>
                </a:solidFill>
              </a:rPr>
              <a:t>Consider using simple spreadsheet like this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0749816C-F9BD-A497-7A63-7D5409B9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52" y="585139"/>
            <a:ext cx="5815347" cy="34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646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EFE72A9-961C-027C-162F-E68694B28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Visualize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771961C-CFE9-78CC-0F17-E63017332143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rostokąt 6">
            <a:extLst>
              <a:ext uri="{FF2B5EF4-FFF2-40B4-BE49-F238E27FC236}">
                <a16:creationId xmlns:a16="http://schemas.microsoft.com/office/drawing/2014/main" id="{7CC5322D-9711-EB5B-487A-5F0C11CEA862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2000">
                <a:solidFill>
                  <a:schemeClr val="bg1"/>
                </a:solidFill>
              </a:rPr>
              <a:t>Use Draw.io to visualize the pipeline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06A030ED-5067-BB4A-7CD2-D4BA05151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493" y="1208934"/>
            <a:ext cx="5272952" cy="272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019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EFE72A9-961C-027C-162F-E68694B28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Result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D994DA8-D150-9317-262D-BDD9D23EB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569" y="1333500"/>
            <a:ext cx="2899317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66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aravel-Modules | laravel-modules documentation">
            <a:extLst>
              <a:ext uri="{FF2B5EF4-FFF2-40B4-BE49-F238E27FC236}">
                <a16:creationId xmlns:a16="http://schemas.microsoft.com/office/drawing/2014/main" id="{C741E8A1-814E-362C-8E80-FA7540DB3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576" y="1656912"/>
            <a:ext cx="3086847" cy="275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200FF12B-0ABA-A890-2C8E-D68D7BAC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Example 2. Customer analytics</a:t>
            </a:r>
          </a:p>
        </p:txBody>
      </p:sp>
    </p:spTree>
    <p:extLst>
      <p:ext uri="{BB962C8B-B14F-4D97-AF65-F5344CB8AC3E}">
        <p14:creationId xmlns:p14="http://schemas.microsoft.com/office/powerpoint/2010/main" val="3990726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62D17F8D-0AF2-7209-5FCE-06F1E8346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1" y="1847471"/>
            <a:ext cx="2593335" cy="1448558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837E062F-8F88-BF52-0A91-CA9AD9D54C6A}"/>
              </a:ext>
            </a:extLst>
          </p:cNvPr>
          <p:cNvSpPr/>
          <p:nvPr/>
        </p:nvSpPr>
        <p:spPr>
          <a:xfrm>
            <a:off x="3112432" y="1393902"/>
            <a:ext cx="1807301" cy="453569"/>
          </a:xfrm>
          <a:prstGeom prst="rect">
            <a:avLst/>
          </a:prstGeom>
          <a:solidFill>
            <a:schemeClr val="accent6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CA7739AF-5AF0-0FB9-3C9B-8BE2D41BF794}"/>
              </a:ext>
            </a:extLst>
          </p:cNvPr>
          <p:cNvSpPr/>
          <p:nvPr/>
        </p:nvSpPr>
        <p:spPr>
          <a:xfrm>
            <a:off x="3112432" y="1893637"/>
            <a:ext cx="1807301" cy="453569"/>
          </a:xfrm>
          <a:prstGeom prst="rect">
            <a:avLst/>
          </a:prstGeom>
          <a:solidFill>
            <a:schemeClr val="accent6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0CCA4C56-70DB-2F9B-A506-DEE7B078C010}"/>
              </a:ext>
            </a:extLst>
          </p:cNvPr>
          <p:cNvSpPr/>
          <p:nvPr/>
        </p:nvSpPr>
        <p:spPr>
          <a:xfrm>
            <a:off x="3112432" y="2393372"/>
            <a:ext cx="1807301" cy="453569"/>
          </a:xfrm>
          <a:prstGeom prst="rect">
            <a:avLst/>
          </a:prstGeom>
          <a:solidFill>
            <a:schemeClr val="accent6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CEF49714-2640-D4DC-6102-8ABDC5952D38}"/>
              </a:ext>
            </a:extLst>
          </p:cNvPr>
          <p:cNvSpPr/>
          <p:nvPr/>
        </p:nvSpPr>
        <p:spPr>
          <a:xfrm>
            <a:off x="3112432" y="2893107"/>
            <a:ext cx="1807301" cy="453569"/>
          </a:xfrm>
          <a:prstGeom prst="rect">
            <a:avLst/>
          </a:prstGeom>
          <a:solidFill>
            <a:schemeClr val="accent6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F52FC79A-C2E4-7C22-265D-6096B8744A9A}"/>
              </a:ext>
            </a:extLst>
          </p:cNvPr>
          <p:cNvSpPr/>
          <p:nvPr/>
        </p:nvSpPr>
        <p:spPr>
          <a:xfrm>
            <a:off x="3112431" y="3392843"/>
            <a:ext cx="1807301" cy="453569"/>
          </a:xfrm>
          <a:prstGeom prst="rect">
            <a:avLst/>
          </a:prstGeom>
          <a:solidFill>
            <a:schemeClr val="accent6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6F50AB7B-2FB1-5DF7-4EFD-13BA8E10B620}"/>
              </a:ext>
            </a:extLst>
          </p:cNvPr>
          <p:cNvSpPr txBox="1"/>
          <p:nvPr/>
        </p:nvSpPr>
        <p:spPr>
          <a:xfrm>
            <a:off x="3177212" y="820046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Experimentation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012E8D08-DBC0-404B-CAFC-94D9D644857A}"/>
              </a:ext>
            </a:extLst>
          </p:cNvPr>
          <p:cNvSpPr txBox="1"/>
          <p:nvPr/>
        </p:nvSpPr>
        <p:spPr>
          <a:xfrm>
            <a:off x="5602074" y="820046"/>
            <a:ext cx="92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Training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3302DF83-377B-7072-CD09-4643DE09CAF4}"/>
              </a:ext>
            </a:extLst>
          </p:cNvPr>
          <p:cNvSpPr txBox="1"/>
          <p:nvPr/>
        </p:nvSpPr>
        <p:spPr>
          <a:xfrm>
            <a:off x="7759474" y="83209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Cloud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5E5BB3FD-7E76-583F-B75A-3A5B3D26B838}"/>
              </a:ext>
            </a:extLst>
          </p:cNvPr>
          <p:cNvSpPr/>
          <p:nvPr/>
        </p:nvSpPr>
        <p:spPr>
          <a:xfrm>
            <a:off x="5160539" y="1393902"/>
            <a:ext cx="1807301" cy="453569"/>
          </a:xfrm>
          <a:prstGeom prst="rect">
            <a:avLst/>
          </a:prstGeom>
          <a:solidFill>
            <a:schemeClr val="accent2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6E0CCF65-83F8-67FC-2814-613E842837D1}"/>
              </a:ext>
            </a:extLst>
          </p:cNvPr>
          <p:cNvSpPr/>
          <p:nvPr/>
        </p:nvSpPr>
        <p:spPr>
          <a:xfrm>
            <a:off x="5160539" y="1893637"/>
            <a:ext cx="1807301" cy="453569"/>
          </a:xfrm>
          <a:prstGeom prst="rect">
            <a:avLst/>
          </a:prstGeom>
          <a:solidFill>
            <a:schemeClr val="accent2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B351A35B-0395-6884-BEDE-9FBC20F5FE5A}"/>
              </a:ext>
            </a:extLst>
          </p:cNvPr>
          <p:cNvSpPr/>
          <p:nvPr/>
        </p:nvSpPr>
        <p:spPr>
          <a:xfrm>
            <a:off x="5160539" y="2393372"/>
            <a:ext cx="1807301" cy="453569"/>
          </a:xfrm>
          <a:prstGeom prst="rect">
            <a:avLst/>
          </a:prstGeom>
          <a:solidFill>
            <a:schemeClr val="accent2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519AC821-92B7-8B47-A60E-4F43763D612D}"/>
              </a:ext>
            </a:extLst>
          </p:cNvPr>
          <p:cNvSpPr/>
          <p:nvPr/>
        </p:nvSpPr>
        <p:spPr>
          <a:xfrm>
            <a:off x="5160539" y="2893107"/>
            <a:ext cx="1807301" cy="453569"/>
          </a:xfrm>
          <a:prstGeom prst="rect">
            <a:avLst/>
          </a:prstGeom>
          <a:solidFill>
            <a:schemeClr val="accent2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3FBC5220-3050-864B-9250-A7B5A05DD2AC}"/>
              </a:ext>
            </a:extLst>
          </p:cNvPr>
          <p:cNvSpPr/>
          <p:nvPr/>
        </p:nvSpPr>
        <p:spPr>
          <a:xfrm>
            <a:off x="5160538" y="3392843"/>
            <a:ext cx="1807301" cy="453569"/>
          </a:xfrm>
          <a:prstGeom prst="rect">
            <a:avLst/>
          </a:prstGeom>
          <a:solidFill>
            <a:schemeClr val="accent2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42A45385-5A50-0EC0-C928-C8A27B2D6FF4}"/>
              </a:ext>
            </a:extLst>
          </p:cNvPr>
          <p:cNvSpPr/>
          <p:nvPr/>
        </p:nvSpPr>
        <p:spPr>
          <a:xfrm>
            <a:off x="7208646" y="1393902"/>
            <a:ext cx="1807301" cy="453569"/>
          </a:xfrm>
          <a:prstGeom prst="rect">
            <a:avLst/>
          </a:prstGeom>
          <a:solidFill>
            <a:schemeClr val="accent1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4C500AE9-1028-4B45-E7C0-D0E0F549A14F}"/>
              </a:ext>
            </a:extLst>
          </p:cNvPr>
          <p:cNvSpPr/>
          <p:nvPr/>
        </p:nvSpPr>
        <p:spPr>
          <a:xfrm>
            <a:off x="7208646" y="1893637"/>
            <a:ext cx="1807301" cy="453569"/>
          </a:xfrm>
          <a:prstGeom prst="rect">
            <a:avLst/>
          </a:prstGeom>
          <a:solidFill>
            <a:schemeClr val="accent1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658FDE45-BA58-C6B3-644C-EC7313DD3DBE}"/>
              </a:ext>
            </a:extLst>
          </p:cNvPr>
          <p:cNvSpPr/>
          <p:nvPr/>
        </p:nvSpPr>
        <p:spPr>
          <a:xfrm>
            <a:off x="7208646" y="2393372"/>
            <a:ext cx="1807301" cy="453569"/>
          </a:xfrm>
          <a:prstGeom prst="rect">
            <a:avLst/>
          </a:prstGeom>
          <a:solidFill>
            <a:schemeClr val="accent1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93AF58AE-DD31-C480-4230-04D8781AEF33}"/>
              </a:ext>
            </a:extLst>
          </p:cNvPr>
          <p:cNvSpPr/>
          <p:nvPr/>
        </p:nvSpPr>
        <p:spPr>
          <a:xfrm>
            <a:off x="7208646" y="2893107"/>
            <a:ext cx="1807301" cy="453569"/>
          </a:xfrm>
          <a:prstGeom prst="rect">
            <a:avLst/>
          </a:prstGeom>
          <a:solidFill>
            <a:schemeClr val="accent1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3" name="Prostokąt 22">
            <a:extLst>
              <a:ext uri="{FF2B5EF4-FFF2-40B4-BE49-F238E27FC236}">
                <a16:creationId xmlns:a16="http://schemas.microsoft.com/office/drawing/2014/main" id="{4387B843-CED9-34B6-1845-F1919CED1689}"/>
              </a:ext>
            </a:extLst>
          </p:cNvPr>
          <p:cNvSpPr/>
          <p:nvPr/>
        </p:nvSpPr>
        <p:spPr>
          <a:xfrm>
            <a:off x="7208645" y="3392843"/>
            <a:ext cx="1807301" cy="453569"/>
          </a:xfrm>
          <a:prstGeom prst="rect">
            <a:avLst/>
          </a:prstGeom>
          <a:solidFill>
            <a:schemeClr val="accent1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45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EFE72A9-961C-027C-162F-E68694B28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Customer segmentation</a:t>
            </a:r>
          </a:p>
        </p:txBody>
      </p:sp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BE291326-31E1-BE43-1136-58E0691BB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417" y="618308"/>
            <a:ext cx="5713034" cy="412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985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EFE72A9-961C-027C-162F-E68694B28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My (real) checklist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28BE30C-A674-251D-F3D3-2D32B1F7C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223" y="546153"/>
            <a:ext cx="4863598" cy="405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540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aravel-Modules | laravel-modules documentation">
            <a:extLst>
              <a:ext uri="{FF2B5EF4-FFF2-40B4-BE49-F238E27FC236}">
                <a16:creationId xmlns:a16="http://schemas.microsoft.com/office/drawing/2014/main" id="{C741E8A1-814E-362C-8E80-FA7540DB3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576" y="1656912"/>
            <a:ext cx="3086847" cy="275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200FF12B-0ABA-A890-2C8E-D68D7BAC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/>
              <a:t>Example 3. HighRev classifier (DKU)</a:t>
            </a:r>
          </a:p>
        </p:txBody>
      </p:sp>
    </p:spTree>
    <p:extLst>
      <p:ext uri="{BB962C8B-B14F-4D97-AF65-F5344CB8AC3E}">
        <p14:creationId xmlns:p14="http://schemas.microsoft.com/office/powerpoint/2010/main" val="15528228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EFE72A9-961C-027C-162F-E68694B28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HighRev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771961C-CFE9-78CC-0F17-E63017332143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rostokąt 6">
            <a:extLst>
              <a:ext uri="{FF2B5EF4-FFF2-40B4-BE49-F238E27FC236}">
                <a16:creationId xmlns:a16="http://schemas.microsoft.com/office/drawing/2014/main" id="{7CC5322D-9711-EB5B-487A-5F0C11CEA862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2000">
                <a:solidFill>
                  <a:schemeClr val="bg1"/>
                </a:solidFill>
              </a:rPr>
              <a:t>Predict HighRevenue Customers - Dataiku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6D29F98-2C43-08A3-7C5C-E9081FC89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409" y="1683027"/>
            <a:ext cx="4739628" cy="206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461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aravel-Modules | laravel-modules documentation">
            <a:extLst>
              <a:ext uri="{FF2B5EF4-FFF2-40B4-BE49-F238E27FC236}">
                <a16:creationId xmlns:a16="http://schemas.microsoft.com/office/drawing/2014/main" id="{C741E8A1-814E-362C-8E80-FA7540DB3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576" y="1656912"/>
            <a:ext cx="3086847" cy="275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200FF12B-0ABA-A890-2C8E-D68D7BAC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Example 4. Tweet classifier (disaster response)</a:t>
            </a:r>
          </a:p>
        </p:txBody>
      </p:sp>
    </p:spTree>
    <p:extLst>
      <p:ext uri="{BB962C8B-B14F-4D97-AF65-F5344CB8AC3E}">
        <p14:creationId xmlns:p14="http://schemas.microsoft.com/office/powerpoint/2010/main" val="11685007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EFE72A9-961C-027C-162F-E68694B28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Disaster response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866CDCE-8479-585B-981B-75A16E63A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65" y="1524274"/>
            <a:ext cx="4961620" cy="1611424"/>
          </a:xfrm>
          <a:prstGeom prst="rect">
            <a:avLst/>
          </a:prstGeom>
        </p:spPr>
      </p:pic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771961C-CFE9-78CC-0F17-E63017332143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rostokąt 6">
            <a:extLst>
              <a:ext uri="{FF2B5EF4-FFF2-40B4-BE49-F238E27FC236}">
                <a16:creationId xmlns:a16="http://schemas.microsoft.com/office/drawing/2014/main" id="{7CC5322D-9711-EB5B-487A-5F0C11CEA862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2000">
                <a:solidFill>
                  <a:schemeClr val="bg1"/>
                </a:solidFill>
              </a:rPr>
              <a:t>Use NLP models to classify the content of tweets/SMSs for specific threats</a:t>
            </a:r>
          </a:p>
        </p:txBody>
      </p:sp>
    </p:spTree>
    <p:extLst>
      <p:ext uri="{BB962C8B-B14F-4D97-AF65-F5344CB8AC3E}">
        <p14:creationId xmlns:p14="http://schemas.microsoft.com/office/powerpoint/2010/main" val="627404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Portability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99D1587A-F2C8-EF23-8A8E-A650C76E494C}"/>
              </a:ext>
            </a:extLst>
          </p:cNvPr>
          <p:cNvSpPr txBox="1"/>
          <p:nvPr/>
        </p:nvSpPr>
        <p:spPr>
          <a:xfrm>
            <a:off x="3724507" y="1703470"/>
            <a:ext cx="4572000" cy="1288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>
              <a:lnSpc>
                <a:spcPct val="150000"/>
              </a:lnSpc>
            </a:pPr>
            <a:r>
              <a:rPr lang="pl-PL" b="1"/>
              <a:t>is the ability to </a:t>
            </a:r>
          </a:p>
          <a:p>
            <a:pPr marL="180000">
              <a:lnSpc>
                <a:spcPct val="150000"/>
              </a:lnSpc>
            </a:pPr>
            <a:r>
              <a:rPr lang="pl-PL" b="1"/>
              <a:t>efficiently transfer key microservices between different environments</a:t>
            </a:r>
          </a:p>
        </p:txBody>
      </p:sp>
    </p:spTree>
    <p:extLst>
      <p:ext uri="{BB962C8B-B14F-4D97-AF65-F5344CB8AC3E}">
        <p14:creationId xmlns:p14="http://schemas.microsoft.com/office/powerpoint/2010/main" val="1901161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Eventually, you will grow-up…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7FC2155-1739-5644-CC41-3A3A504FE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326" y="1549399"/>
            <a:ext cx="26289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2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BB377F-B5FC-6681-11F4-B47B9FAE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Scalability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363C0351-8AA8-1264-457E-34EC7F5DDA92}"/>
              </a:ext>
            </a:extLst>
          </p:cNvPr>
          <p:cNvSpPr txBox="1"/>
          <p:nvPr/>
        </p:nvSpPr>
        <p:spPr>
          <a:xfrm>
            <a:off x="4091356" y="888980"/>
            <a:ext cx="4572000" cy="3365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>
              <a:lnSpc>
                <a:spcPct val="150000"/>
              </a:lnSpc>
            </a:pPr>
            <a:r>
              <a:rPr lang="pl-PL" b="1"/>
              <a:t>More </a:t>
            </a:r>
            <a:r>
              <a:rPr lang="pl-PL"/>
              <a:t>accelerators (GPU, TPU)</a:t>
            </a:r>
          </a:p>
          <a:p>
            <a:pPr marL="180000">
              <a:lnSpc>
                <a:spcPct val="150000"/>
              </a:lnSpc>
            </a:pPr>
            <a:r>
              <a:rPr lang="pl-PL" b="1"/>
              <a:t>More</a:t>
            </a:r>
            <a:r>
              <a:rPr lang="pl-PL"/>
              <a:t> CPUs</a:t>
            </a:r>
          </a:p>
          <a:p>
            <a:pPr marL="180000">
              <a:lnSpc>
                <a:spcPct val="150000"/>
              </a:lnSpc>
            </a:pPr>
            <a:r>
              <a:rPr lang="pl-PL" b="1"/>
              <a:t>More</a:t>
            </a:r>
            <a:r>
              <a:rPr lang="pl-PL"/>
              <a:t> disk</a:t>
            </a:r>
          </a:p>
          <a:p>
            <a:pPr marL="180000">
              <a:lnSpc>
                <a:spcPct val="150000"/>
              </a:lnSpc>
            </a:pPr>
            <a:r>
              <a:rPr lang="pl-PL" b="1"/>
              <a:t>More</a:t>
            </a:r>
            <a:r>
              <a:rPr lang="pl-PL"/>
              <a:t> networking (transfer)</a:t>
            </a:r>
          </a:p>
          <a:p>
            <a:pPr marL="180000">
              <a:lnSpc>
                <a:spcPct val="150000"/>
              </a:lnSpc>
            </a:pPr>
            <a:r>
              <a:rPr lang="pl-PL" b="1"/>
              <a:t>More</a:t>
            </a:r>
            <a:r>
              <a:rPr lang="pl-PL"/>
              <a:t> skillset (data engineers, data scientists)</a:t>
            </a:r>
          </a:p>
          <a:p>
            <a:pPr marL="180000">
              <a:lnSpc>
                <a:spcPct val="150000"/>
              </a:lnSpc>
            </a:pPr>
            <a:r>
              <a:rPr lang="pl-PL" b="1"/>
              <a:t>More</a:t>
            </a:r>
            <a:r>
              <a:rPr lang="pl-PL"/>
              <a:t> teams</a:t>
            </a:r>
          </a:p>
          <a:p>
            <a:pPr marL="180000">
              <a:lnSpc>
                <a:spcPct val="150000"/>
              </a:lnSpc>
            </a:pPr>
            <a:r>
              <a:rPr lang="pl-PL" b="1"/>
              <a:t>More</a:t>
            </a:r>
            <a:r>
              <a:rPr lang="pl-PL"/>
              <a:t> experiments</a:t>
            </a:r>
          </a:p>
        </p:txBody>
      </p:sp>
    </p:spTree>
    <p:extLst>
      <p:ext uri="{BB962C8B-B14F-4D97-AF65-F5344CB8AC3E}">
        <p14:creationId xmlns:p14="http://schemas.microsoft.com/office/powerpoint/2010/main" val="404358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20000"/>
            <a:lumOff val="80000"/>
            <a:alpha val="49818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b="1" dirty="0" err="1" smtClean="0">
            <a:latin typeface="Helvetica Neue Condensed" panose="02000503000000020004" pitchFamily="2" charset="0"/>
            <a:ea typeface="Helvetica Neue Condensed" panose="02000503000000020004" pitchFamily="2" charset="0"/>
            <a:cs typeface="Helvetica Neue Condensed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1D32CEBE-463C-B745-853E-74B7DA8C9437}" vid="{47B320BF-CE22-D04F-ABA0-9D2F8211922B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5e5fe8-7bbe-4d7a-9019-0d59e96e7ac6" xsi:nil="true"/>
    <lcf76f155ced4ddcb4097134ff3c332f xmlns="6b750b55-dfa5-499b-b8da-89311785d0e6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EE6013740E8B4FA4A0B74ACF21CA07" ma:contentTypeVersion="10" ma:contentTypeDescription="Create a new document." ma:contentTypeScope="" ma:versionID="f69e595a52d37f6c3589f10fd23d40f5">
  <xsd:schema xmlns:xsd="http://www.w3.org/2001/XMLSchema" xmlns:xs="http://www.w3.org/2001/XMLSchema" xmlns:p="http://schemas.microsoft.com/office/2006/metadata/properties" xmlns:ns2="6b750b55-dfa5-499b-b8da-89311785d0e6" xmlns:ns3="1c5e5fe8-7bbe-4d7a-9019-0d59e96e7ac6" targetNamespace="http://schemas.microsoft.com/office/2006/metadata/properties" ma:root="true" ma:fieldsID="7b6732c633cde34e520f837b84df9f87" ns2:_="" ns3:_="">
    <xsd:import namespace="6b750b55-dfa5-499b-b8da-89311785d0e6"/>
    <xsd:import namespace="1c5e5fe8-7bbe-4d7a-9019-0d59e96e7a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50b55-dfa5-499b-b8da-89311785d0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acc8a4f-7760-4777-b4cb-e58fd8606a5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5e5fe8-7bbe-4d7a-9019-0d59e96e7ac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7fd0d74-201d-478e-8ce8-1a7e2ff02000}" ma:internalName="TaxCatchAll" ma:showField="CatchAllData" ma:web="1c5e5fe8-7bbe-4d7a-9019-0d59e96e7a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ECEA76-FEA8-43A6-A864-FDE7152ACC84}">
  <ds:schemaRefs>
    <ds:schemaRef ds:uri="http://schemas.microsoft.com/office/2006/metadata/properties"/>
    <ds:schemaRef ds:uri="http://schemas.microsoft.com/office/infopath/2007/PartnerControls"/>
    <ds:schemaRef ds:uri="1c5e5fe8-7bbe-4d7a-9019-0d59e96e7ac6"/>
    <ds:schemaRef ds:uri="6b750b55-dfa5-499b-b8da-89311785d0e6"/>
  </ds:schemaRefs>
</ds:datastoreItem>
</file>

<file path=customXml/itemProps2.xml><?xml version="1.0" encoding="utf-8"?>
<ds:datastoreItem xmlns:ds="http://schemas.openxmlformats.org/officeDocument/2006/customXml" ds:itemID="{CC575FBA-0F9A-4EA4-98D1-E27954E37A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750b55-dfa5-499b-b8da-89311785d0e6"/>
    <ds:schemaRef ds:uri="1c5e5fe8-7bbe-4d7a-9019-0d59e96e7a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258D1A-10CC-4976-A0FF-E875583A4B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2867</TotalTime>
  <Words>1459</Words>
  <Application>Microsoft Macintosh PowerPoint</Application>
  <PresentationFormat>Pokaz na ekranie (16:9)</PresentationFormat>
  <Paragraphs>256</Paragraphs>
  <Slides>65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65</vt:i4>
      </vt:variant>
    </vt:vector>
  </HeadingPairs>
  <TitlesOfParts>
    <vt:vector size="73" baseType="lpstr">
      <vt:lpstr>Arial</vt:lpstr>
      <vt:lpstr>Calibri</vt:lpstr>
      <vt:lpstr>Franklin Gothic Book</vt:lpstr>
      <vt:lpstr>Helvetica</vt:lpstr>
      <vt:lpstr>Helvetica Neue Condensed</vt:lpstr>
      <vt:lpstr>Menlo</vt:lpstr>
      <vt:lpstr>Roboto Black</vt:lpstr>
      <vt:lpstr>Default Theme</vt:lpstr>
      <vt:lpstr>Modularization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Clean, Modular and Documented Code</vt:lpstr>
      <vt:lpstr>Clean Code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Modular Code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Well Documented Code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Useful tools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Example 1. Simple regression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Example 2. Customer analytics</vt:lpstr>
      <vt:lpstr>Prezentacja programu PowerPoint</vt:lpstr>
      <vt:lpstr>Prezentacja programu PowerPoint</vt:lpstr>
      <vt:lpstr>Example 3. HighRev classifier (DKU)</vt:lpstr>
      <vt:lpstr>Prezentacja programu PowerPoint</vt:lpstr>
      <vt:lpstr>Example 4. Tweet classifier (disaster response)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Szablony PPT 2022</dc:title>
  <dc:creator>Wodecki Andrzej</dc:creator>
  <cp:lastModifiedBy>Andrzej Wodecki</cp:lastModifiedBy>
  <cp:revision>263</cp:revision>
  <dcterms:created xsi:type="dcterms:W3CDTF">2022-09-22T14:05:16Z</dcterms:created>
  <dcterms:modified xsi:type="dcterms:W3CDTF">2024-11-19T11:40:52Z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0x010100D3EE6013740E8B4FA4A0B74ACF21CA07</vt:lpwstr>
  </property>
</Properties>
</file>